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1" r:id="rId1"/>
  </p:sldMasterIdLst>
  <p:notesMasterIdLst>
    <p:notesMasterId r:id="rId20"/>
  </p:notesMasterIdLst>
  <p:sldIdLst>
    <p:sldId id="351" r:id="rId2"/>
    <p:sldId id="354" r:id="rId3"/>
    <p:sldId id="341" r:id="rId4"/>
    <p:sldId id="343" r:id="rId5"/>
    <p:sldId id="342" r:id="rId6"/>
    <p:sldId id="344" r:id="rId7"/>
    <p:sldId id="348" r:id="rId8"/>
    <p:sldId id="347" r:id="rId9"/>
    <p:sldId id="349" r:id="rId10"/>
    <p:sldId id="345" r:id="rId11"/>
    <p:sldId id="353" r:id="rId12"/>
    <p:sldId id="358" r:id="rId13"/>
    <p:sldId id="359" r:id="rId14"/>
    <p:sldId id="360" r:id="rId15"/>
    <p:sldId id="355" r:id="rId16"/>
    <p:sldId id="356" r:id="rId17"/>
    <p:sldId id="357" r:id="rId18"/>
    <p:sldId id="35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Adkisson" initials="JA" lastIdx="2" clrIdx="0">
    <p:extLst>
      <p:ext uri="{19B8F6BF-5375-455C-9EA6-DF929625EA0E}">
        <p15:presenceInfo xmlns:p15="http://schemas.microsoft.com/office/powerpoint/2012/main" userId="5306256a9e0779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571" autoAdjust="0"/>
    <p:restoredTop sz="94660"/>
  </p:normalViewPr>
  <p:slideViewPr>
    <p:cSldViewPr snapToGrid="0">
      <p:cViewPr varScale="1">
        <p:scale>
          <a:sx n="123" d="100"/>
          <a:sy n="123" d="100"/>
        </p:scale>
        <p:origin x="3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C0DDD-0B52-4641-B06C-4696385AC0BD}" type="datetimeFigureOut">
              <a:rPr lang="en-US" smtClean="0"/>
              <a:t>8/12/24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034090-79BF-F644-A2E2-0966EB1CB48C}" type="slidenum">
              <a:rPr lang="en-US" smtClean="0"/>
              <a:t>‹#›</a:t>
            </a:fld>
            <a:endParaRPr lang="en-US"/>
          </a:p>
        </p:txBody>
      </p:sp>
    </p:spTree>
    <p:extLst>
      <p:ext uri="{BB962C8B-B14F-4D97-AF65-F5344CB8AC3E}">
        <p14:creationId xmlns:p14="http://schemas.microsoft.com/office/powerpoint/2010/main" val="845327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034090-79BF-F644-A2E2-0966EB1CB48C}" type="slidenum">
              <a:rPr lang="en-US" smtClean="0"/>
              <a:t>3</a:t>
            </a:fld>
            <a:endParaRPr lang="en-US"/>
          </a:p>
        </p:txBody>
      </p:sp>
    </p:spTree>
    <p:extLst>
      <p:ext uri="{BB962C8B-B14F-4D97-AF65-F5344CB8AC3E}">
        <p14:creationId xmlns:p14="http://schemas.microsoft.com/office/powerpoint/2010/main" val="4290241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8/12/24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348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8/12/24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8624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8/12/24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7778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8/12/24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9238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8/12/24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720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8/12/24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896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8/12/24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93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8/12/24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1508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C8D7E02-BCB8-4D50-A234-369438C08659}" type="datetimeFigureOut">
              <a:rPr lang="en-US" smtClean="0"/>
              <a:t>8/12/24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7023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6E86A4C-8E40-4F87-A4F0-01A0687C5742}" type="datetimeFigureOut">
              <a:rPr lang="en-US" smtClean="0"/>
              <a:t>8/12/24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
              </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3196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8/12/24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7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E451C3-0FF4-47C4-B829-773ADF60F88C}" type="datetimeFigureOut">
              <a:rPr lang="en-US" smtClean="0"/>
              <a:t>8/12/24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
              </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10527"/>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eff-adkisson" TargetMode="External"/><Relationship Id="rId2" Type="http://schemas.openxmlformats.org/officeDocument/2006/relationships/hyperlink" Target="mailto:JAdkiss1@Kennesaw.edu"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eff-adkisson" TargetMode="External"/><Relationship Id="rId2" Type="http://schemas.openxmlformats.org/officeDocument/2006/relationships/hyperlink" Target="mailto:JAdkiss1@Kennesaw.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58C8-7E2C-25DE-30E9-6B49462DC4AE}"/>
              </a:ext>
            </a:extLst>
          </p:cNvPr>
          <p:cNvSpPr>
            <a:spLocks noGrp="1"/>
          </p:cNvSpPr>
          <p:nvPr>
            <p:ph type="title"/>
          </p:nvPr>
        </p:nvSpPr>
        <p:spPr/>
        <p:txBody>
          <a:bodyPr/>
          <a:lstStyle/>
          <a:p>
            <a:r>
              <a:rPr lang="en-US" dirty="0"/>
              <a:t>Software Testing and Quality Assurance</a:t>
            </a:r>
          </a:p>
        </p:txBody>
      </p:sp>
      <p:sp>
        <p:nvSpPr>
          <p:cNvPr id="3" name="Content Placeholder 2">
            <a:extLst>
              <a:ext uri="{FF2B5EF4-FFF2-40B4-BE49-F238E27FC236}">
                <a16:creationId xmlns:a16="http://schemas.microsoft.com/office/drawing/2014/main" id="{89820121-9E06-96EA-769F-77BB10801AEC}"/>
              </a:ext>
            </a:extLst>
          </p:cNvPr>
          <p:cNvSpPr>
            <a:spLocks noGrp="1"/>
          </p:cNvSpPr>
          <p:nvPr>
            <p:ph idx="1"/>
          </p:nvPr>
        </p:nvSpPr>
        <p:spPr>
          <a:xfrm>
            <a:off x="1097280" y="1845734"/>
            <a:ext cx="4358975" cy="4023360"/>
          </a:xfrm>
        </p:spPr>
        <p:txBody>
          <a:bodyPr>
            <a:normAutofit fontScale="92500" lnSpcReduction="10000"/>
          </a:bodyPr>
          <a:lstStyle/>
          <a:p>
            <a:r>
              <a:rPr lang="en-US" sz="2400" dirty="0"/>
              <a:t>SWE 3643</a:t>
            </a:r>
          </a:p>
          <a:p>
            <a:r>
              <a:rPr lang="en-US" sz="2400" dirty="0"/>
              <a:t>M-W 6:30 to 7:15</a:t>
            </a:r>
          </a:p>
          <a:p>
            <a:r>
              <a:rPr lang="en-US" sz="2400" dirty="0"/>
              <a:t>Face to Face</a:t>
            </a:r>
            <a:r>
              <a:rPr lang="en-US" sz="2400"/>
              <a:t>, room 151</a:t>
            </a:r>
            <a:endParaRPr lang="en-US" sz="2400" dirty="0"/>
          </a:p>
          <a:p>
            <a:endParaRPr lang="en-US" sz="3200" dirty="0"/>
          </a:p>
          <a:p>
            <a:endParaRPr lang="en-US" sz="3200" dirty="0"/>
          </a:p>
          <a:p>
            <a:r>
              <a:rPr lang="en-US" sz="3200" b="1" dirty="0"/>
              <a:t>Jeff Adkisson</a:t>
            </a:r>
          </a:p>
          <a:p>
            <a:r>
              <a:rPr lang="en-US" sz="2400" dirty="0">
                <a:hlinkClick r:id="rId2"/>
              </a:rPr>
              <a:t>JAdkiss1@Kennesaw.edu</a:t>
            </a:r>
            <a:endParaRPr lang="en-US" sz="2400" dirty="0"/>
          </a:p>
          <a:p>
            <a:r>
              <a:rPr lang="en-US" sz="2400" dirty="0">
                <a:hlinkClick r:id="rId3"/>
              </a:rPr>
              <a:t>https://github.com/jeff-adkisson</a:t>
            </a:r>
            <a:r>
              <a:rPr lang="en-US" sz="2400" dirty="0"/>
              <a:t> </a:t>
            </a:r>
          </a:p>
        </p:txBody>
      </p:sp>
      <p:sp>
        <p:nvSpPr>
          <p:cNvPr id="4" name="TextBox 3">
            <a:extLst>
              <a:ext uri="{FF2B5EF4-FFF2-40B4-BE49-F238E27FC236}">
                <a16:creationId xmlns:a16="http://schemas.microsoft.com/office/drawing/2014/main" id="{067D7828-8D41-5AF3-5D72-93B40FACB1EF}"/>
              </a:ext>
            </a:extLst>
          </p:cNvPr>
          <p:cNvSpPr txBox="1"/>
          <p:nvPr/>
        </p:nvSpPr>
        <p:spPr>
          <a:xfrm>
            <a:off x="6096000" y="4403035"/>
            <a:ext cx="5423452" cy="1077218"/>
          </a:xfrm>
          <a:prstGeom prst="rect">
            <a:avLst/>
          </a:prstGeom>
          <a:noFill/>
        </p:spPr>
        <p:txBody>
          <a:bodyPr wrap="square" rtlCol="0">
            <a:spAutoFit/>
          </a:bodyPr>
          <a:lstStyle/>
          <a:p>
            <a:r>
              <a:rPr lang="en-US" sz="3200" i="1" dirty="0"/>
              <a:t>Please call me Jeff or Professor.</a:t>
            </a:r>
          </a:p>
          <a:p>
            <a:r>
              <a:rPr lang="en-US" sz="3200" i="1" dirty="0"/>
              <a:t>I am not a Doctor.</a:t>
            </a:r>
          </a:p>
        </p:txBody>
      </p:sp>
    </p:spTree>
    <p:extLst>
      <p:ext uri="{BB962C8B-B14F-4D97-AF65-F5344CB8AC3E}">
        <p14:creationId xmlns:p14="http://schemas.microsoft.com/office/powerpoint/2010/main" val="382370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2157-9712-4C97-90C2-42EBEED3E70B}"/>
              </a:ext>
            </a:extLst>
          </p:cNvPr>
          <p:cNvSpPr>
            <a:spLocks noGrp="1"/>
          </p:cNvSpPr>
          <p:nvPr>
            <p:ph type="title"/>
          </p:nvPr>
        </p:nvSpPr>
        <p:spPr/>
        <p:txBody>
          <a:bodyPr/>
          <a:lstStyle/>
          <a:p>
            <a:r>
              <a:rPr lang="en-US" dirty="0"/>
              <a:t>What I Like</a:t>
            </a:r>
          </a:p>
        </p:txBody>
      </p:sp>
      <p:pic>
        <p:nvPicPr>
          <p:cNvPr id="3074" name="Picture 2" descr="2020 Suzuki GSX-S1000 Buyer&amp;#39;s Guide: Specs, Photos, Price | Cycle World">
            <a:extLst>
              <a:ext uri="{FF2B5EF4-FFF2-40B4-BE49-F238E27FC236}">
                <a16:creationId xmlns:a16="http://schemas.microsoft.com/office/drawing/2014/main" id="{827216A1-5FCE-42B6-ACCE-69719F0B6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124" y="1818779"/>
            <a:ext cx="6387752" cy="42585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71532D-25A2-4A08-BA7E-139B9A8BB87A}"/>
              </a:ext>
            </a:extLst>
          </p:cNvPr>
          <p:cNvSpPr txBox="1"/>
          <p:nvPr/>
        </p:nvSpPr>
        <p:spPr>
          <a:xfrm>
            <a:off x="8140613" y="3185798"/>
            <a:ext cx="2298526" cy="369332"/>
          </a:xfrm>
          <a:prstGeom prst="rect">
            <a:avLst/>
          </a:prstGeom>
          <a:noFill/>
        </p:spPr>
        <p:txBody>
          <a:bodyPr wrap="square" rtlCol="0">
            <a:spAutoFit/>
          </a:bodyPr>
          <a:lstStyle/>
          <a:p>
            <a:r>
              <a:rPr lang="en-US" b="1" dirty="0"/>
              <a:t>Suzuki GSX-S 1000F</a:t>
            </a:r>
          </a:p>
        </p:txBody>
      </p:sp>
    </p:spTree>
    <p:extLst>
      <p:ext uri="{BB962C8B-B14F-4D97-AF65-F5344CB8AC3E}">
        <p14:creationId xmlns:p14="http://schemas.microsoft.com/office/powerpoint/2010/main" val="334891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C19E4-147B-F37E-3D68-F349D524A5AF}"/>
              </a:ext>
            </a:extLst>
          </p:cNvPr>
          <p:cNvSpPr>
            <a:spLocks noGrp="1"/>
          </p:cNvSpPr>
          <p:nvPr>
            <p:ph type="title"/>
          </p:nvPr>
        </p:nvSpPr>
        <p:spPr/>
        <p:txBody>
          <a:bodyPr/>
          <a:lstStyle/>
          <a:p>
            <a:r>
              <a:rPr lang="en-US" dirty="0"/>
              <a:t>What to Expect in the Course</a:t>
            </a:r>
          </a:p>
        </p:txBody>
      </p:sp>
      <p:sp>
        <p:nvSpPr>
          <p:cNvPr id="3" name="Content Placeholder 2">
            <a:extLst>
              <a:ext uri="{FF2B5EF4-FFF2-40B4-BE49-F238E27FC236}">
                <a16:creationId xmlns:a16="http://schemas.microsoft.com/office/drawing/2014/main" id="{1B9BBC8D-40B8-5745-B60B-20B1A920095C}"/>
              </a:ext>
            </a:extLst>
          </p:cNvPr>
          <p:cNvSpPr>
            <a:spLocks noGrp="1"/>
          </p:cNvSpPr>
          <p:nvPr>
            <p:ph idx="1"/>
          </p:nvPr>
        </p:nvSpPr>
        <p:spPr>
          <a:xfrm>
            <a:off x="1097280" y="1845734"/>
            <a:ext cx="10459414" cy="4023360"/>
          </a:xfrm>
        </p:spPr>
        <p:txBody>
          <a:bodyPr>
            <a:noAutofit/>
          </a:bodyPr>
          <a:lstStyle/>
          <a:p>
            <a:pPr marL="457200" indent="-457200">
              <a:buFont typeface="+mj-lt"/>
              <a:buAutoNum type="arabicPeriod"/>
            </a:pPr>
            <a:r>
              <a:rPr lang="en-US" sz="2300" b="1" dirty="0"/>
              <a:t>A mix of academic lectures and observations </a:t>
            </a:r>
            <a:r>
              <a:rPr lang="en-US" sz="2300" dirty="0"/>
              <a:t>from 30 years of industry experience.</a:t>
            </a:r>
          </a:p>
          <a:p>
            <a:pPr marL="457200" indent="-457200">
              <a:buFont typeface="+mj-lt"/>
              <a:buAutoNum type="arabicPeriod"/>
            </a:pPr>
            <a:r>
              <a:rPr lang="en-US" sz="2300" b="1" dirty="0"/>
              <a:t>An emphasis on coding. </a:t>
            </a:r>
            <a:r>
              <a:rPr lang="en-US" sz="2300" dirty="0"/>
              <a:t>A large coding project in this course is half of the course grade. You cannot master these concepts without writing code… learning concepts without applying them in code is like going to the gym and watching other people work out.</a:t>
            </a:r>
          </a:p>
          <a:p>
            <a:pPr marL="457200" indent="-457200">
              <a:buFont typeface="+mj-lt"/>
              <a:buAutoNum type="arabicPeriod"/>
            </a:pPr>
            <a:r>
              <a:rPr lang="en-US" sz="2300" b="1" dirty="0"/>
              <a:t>An emphasis on professional-grade documentation. </a:t>
            </a:r>
            <a:r>
              <a:rPr lang="en-US" sz="2300" dirty="0"/>
              <a:t>The longer you are in this field, the more time you will spend writing. The best engineers are outstanding communicators.</a:t>
            </a:r>
          </a:p>
          <a:p>
            <a:pPr marL="457200" indent="-457200">
              <a:buFont typeface="+mj-lt"/>
              <a:buAutoNum type="arabicPeriod"/>
            </a:pPr>
            <a:r>
              <a:rPr lang="en-US" sz="2300" b="1" dirty="0"/>
              <a:t>An emphasis on source control. </a:t>
            </a:r>
            <a:r>
              <a:rPr lang="en-US" sz="2300" dirty="0"/>
              <a:t>That means </a:t>
            </a:r>
            <a:r>
              <a:rPr lang="en-US" sz="2300" b="1" dirty="0"/>
              <a:t>git</a:t>
            </a:r>
            <a:r>
              <a:rPr lang="en-US" sz="2300" dirty="0"/>
              <a:t> and </a:t>
            </a:r>
            <a:r>
              <a:rPr lang="en-US" sz="2300" b="1" dirty="0" err="1"/>
              <a:t>Github</a:t>
            </a:r>
            <a:r>
              <a:rPr lang="en-US" sz="2300" dirty="0"/>
              <a:t> right now. This is an </a:t>
            </a:r>
            <a:r>
              <a:rPr lang="en-US" sz="2300" i="1" dirty="0"/>
              <a:t>essential</a:t>
            </a:r>
            <a:r>
              <a:rPr lang="en-US" sz="2300" dirty="0"/>
              <a:t> skill for software engineers, and few, if any, of your other KSU courses require you to learn it.</a:t>
            </a:r>
          </a:p>
        </p:txBody>
      </p:sp>
    </p:spTree>
    <p:extLst>
      <p:ext uri="{BB962C8B-B14F-4D97-AF65-F5344CB8AC3E}">
        <p14:creationId xmlns:p14="http://schemas.microsoft.com/office/powerpoint/2010/main" val="48579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2AF-3407-D03D-5C09-BDD5FB6B5F59}"/>
              </a:ext>
            </a:extLst>
          </p:cNvPr>
          <p:cNvSpPr>
            <a:spLocks noGrp="1"/>
          </p:cNvSpPr>
          <p:nvPr>
            <p:ph type="title"/>
          </p:nvPr>
        </p:nvSpPr>
        <p:spPr/>
        <p:txBody>
          <a:bodyPr/>
          <a:lstStyle/>
          <a:p>
            <a:r>
              <a:rPr lang="en-US" dirty="0"/>
              <a:t>Speaking of source control and git…</a:t>
            </a:r>
          </a:p>
        </p:txBody>
      </p:sp>
      <p:sp>
        <p:nvSpPr>
          <p:cNvPr id="3" name="Content Placeholder 2">
            <a:extLst>
              <a:ext uri="{FF2B5EF4-FFF2-40B4-BE49-F238E27FC236}">
                <a16:creationId xmlns:a16="http://schemas.microsoft.com/office/drawing/2014/main" id="{22B651CC-AF10-2DE2-8118-914B6DF7E6CB}"/>
              </a:ext>
            </a:extLst>
          </p:cNvPr>
          <p:cNvSpPr>
            <a:spLocks noGrp="1"/>
          </p:cNvSpPr>
          <p:nvPr>
            <p:ph idx="1"/>
          </p:nvPr>
        </p:nvSpPr>
        <p:spPr>
          <a:xfrm>
            <a:off x="502369" y="1338958"/>
            <a:ext cx="10058400" cy="4023360"/>
          </a:xfrm>
        </p:spPr>
        <p:txBody>
          <a:bodyPr>
            <a:normAutofit/>
          </a:bodyPr>
          <a:lstStyle/>
          <a:p>
            <a:pPr algn="ctr"/>
            <a:endParaRPr lang="en-US" sz="3200" dirty="0"/>
          </a:p>
          <a:p>
            <a:pPr algn="ctr"/>
            <a:r>
              <a:rPr lang="en-US" sz="3200" dirty="0"/>
              <a:t>https://</a:t>
            </a:r>
            <a:r>
              <a:rPr lang="en-US" sz="3200" dirty="0" err="1"/>
              <a:t>github.com</a:t>
            </a:r>
            <a:r>
              <a:rPr lang="en-US" sz="3200" dirty="0"/>
              <a:t>/jeff-</a:t>
            </a:r>
            <a:r>
              <a:rPr lang="en-US" sz="3200" dirty="0" err="1"/>
              <a:t>adkisson</a:t>
            </a:r>
            <a:r>
              <a:rPr lang="en-US" sz="3200" dirty="0"/>
              <a:t>/swe-3643-fall-2024</a:t>
            </a:r>
          </a:p>
        </p:txBody>
      </p:sp>
      <p:pic>
        <p:nvPicPr>
          <p:cNvPr id="5" name="Picture 4">
            <a:extLst>
              <a:ext uri="{FF2B5EF4-FFF2-40B4-BE49-F238E27FC236}">
                <a16:creationId xmlns:a16="http://schemas.microsoft.com/office/drawing/2014/main" id="{24E0A283-D224-445B-E2CC-D5ADAB8BCAAE}"/>
              </a:ext>
            </a:extLst>
          </p:cNvPr>
          <p:cNvPicPr>
            <a:picLocks noChangeAspect="1"/>
          </p:cNvPicPr>
          <p:nvPr/>
        </p:nvPicPr>
        <p:blipFill>
          <a:blip r:embed="rId2"/>
          <a:stretch>
            <a:fillRect/>
          </a:stretch>
        </p:blipFill>
        <p:spPr>
          <a:xfrm>
            <a:off x="986928" y="2958209"/>
            <a:ext cx="7772400" cy="2162432"/>
          </a:xfrm>
          <a:prstGeom prst="rect">
            <a:avLst/>
          </a:prstGeom>
        </p:spPr>
      </p:pic>
      <p:pic>
        <p:nvPicPr>
          <p:cNvPr id="4" name="Picture 3">
            <a:extLst>
              <a:ext uri="{FF2B5EF4-FFF2-40B4-BE49-F238E27FC236}">
                <a16:creationId xmlns:a16="http://schemas.microsoft.com/office/drawing/2014/main" id="{6EC04A3B-5D0B-DBA8-6935-5C458FAF8085}"/>
              </a:ext>
            </a:extLst>
          </p:cNvPr>
          <p:cNvPicPr>
            <a:picLocks noChangeAspect="1"/>
          </p:cNvPicPr>
          <p:nvPr/>
        </p:nvPicPr>
        <p:blipFill>
          <a:blip r:embed="rId3"/>
          <a:stretch>
            <a:fillRect/>
          </a:stretch>
        </p:blipFill>
        <p:spPr>
          <a:xfrm>
            <a:off x="5999785" y="2789715"/>
            <a:ext cx="5321300" cy="3136900"/>
          </a:xfrm>
          <a:prstGeom prst="rect">
            <a:avLst/>
          </a:prstGeom>
        </p:spPr>
      </p:pic>
    </p:spTree>
    <p:extLst>
      <p:ext uri="{BB962C8B-B14F-4D97-AF65-F5344CB8AC3E}">
        <p14:creationId xmlns:p14="http://schemas.microsoft.com/office/powerpoint/2010/main" val="373581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6911-5C25-F9FD-695D-C9A318F7BEAF}"/>
              </a:ext>
            </a:extLst>
          </p:cNvPr>
          <p:cNvSpPr>
            <a:spLocks noGrp="1"/>
          </p:cNvSpPr>
          <p:nvPr>
            <p:ph type="title"/>
          </p:nvPr>
        </p:nvSpPr>
        <p:spPr/>
        <p:txBody>
          <a:bodyPr/>
          <a:lstStyle/>
          <a:p>
            <a:r>
              <a:rPr lang="en-US" dirty="0"/>
              <a:t>Speaking of Coding…</a:t>
            </a:r>
          </a:p>
        </p:txBody>
      </p:sp>
      <p:sp>
        <p:nvSpPr>
          <p:cNvPr id="3" name="Content Placeholder 2">
            <a:extLst>
              <a:ext uri="{FF2B5EF4-FFF2-40B4-BE49-F238E27FC236}">
                <a16:creationId xmlns:a16="http://schemas.microsoft.com/office/drawing/2014/main" id="{DB526D45-EF17-7A87-9F26-5D6432BF25BE}"/>
              </a:ext>
            </a:extLst>
          </p:cNvPr>
          <p:cNvSpPr>
            <a:spLocks noGrp="1"/>
          </p:cNvSpPr>
          <p:nvPr>
            <p:ph idx="1"/>
          </p:nvPr>
        </p:nvSpPr>
        <p:spPr>
          <a:xfrm>
            <a:off x="1097280" y="1845733"/>
            <a:ext cx="10058400" cy="4191509"/>
          </a:xfrm>
        </p:spPr>
        <p:txBody>
          <a:bodyPr>
            <a:normAutofit lnSpcReduction="10000"/>
          </a:bodyPr>
          <a:lstStyle/>
          <a:p>
            <a:pPr marL="457200" indent="-457200">
              <a:buFont typeface="+mj-lt"/>
              <a:buAutoNum type="arabicPeriod"/>
            </a:pPr>
            <a:r>
              <a:rPr lang="en-US" dirty="0"/>
              <a:t>This course has a large semester project. It is 50% of your grade.</a:t>
            </a:r>
          </a:p>
          <a:p>
            <a:pPr marL="457200" indent="-457200">
              <a:buFont typeface="+mj-lt"/>
              <a:buAutoNum type="arabicPeriod"/>
            </a:pPr>
            <a:r>
              <a:rPr lang="en-US" dirty="0"/>
              <a:t>You can work alone (recommended) or in pairs. Your choice.</a:t>
            </a:r>
          </a:p>
          <a:p>
            <a:pPr marL="457200" indent="-457200">
              <a:buFont typeface="+mj-lt"/>
              <a:buAutoNum type="arabicPeriod"/>
            </a:pPr>
            <a:r>
              <a:rPr lang="en-US" dirty="0"/>
              <a:t>I will provide more information in a few weeks.</a:t>
            </a:r>
          </a:p>
          <a:p>
            <a:pPr marL="457200" indent="-457200">
              <a:buFont typeface="+mj-lt"/>
              <a:buAutoNum type="arabicPeriod"/>
            </a:pPr>
            <a:r>
              <a:rPr lang="en-US" dirty="0"/>
              <a:t>You will create a web-based application that has </a:t>
            </a:r>
            <a:br>
              <a:rPr lang="en-US" dirty="0"/>
            </a:br>
            <a:r>
              <a:rPr lang="en-US" dirty="0"/>
              <a:t>various types of unit and end-to-end tests to validate behavior.</a:t>
            </a:r>
          </a:p>
          <a:p>
            <a:pPr marL="457200" indent="-457200">
              <a:buFont typeface="+mj-lt"/>
              <a:buAutoNum type="arabicPeriod"/>
            </a:pPr>
            <a:r>
              <a:rPr lang="en-US" dirty="0"/>
              <a:t>You will use Java, C#, or Python.</a:t>
            </a:r>
          </a:p>
          <a:p>
            <a:pPr marL="457200" indent="-457200">
              <a:buFont typeface="+mj-lt"/>
              <a:buAutoNum type="arabicPeriod"/>
            </a:pPr>
            <a:r>
              <a:rPr lang="en-US" dirty="0"/>
              <a:t>You will code with a JetBrains IDE – </a:t>
            </a:r>
            <a:r>
              <a:rPr lang="en-US" dirty="0" err="1"/>
              <a:t>Intellij</a:t>
            </a:r>
            <a:r>
              <a:rPr lang="en-US" dirty="0"/>
              <a:t>, Rider, or </a:t>
            </a:r>
            <a:r>
              <a:rPr lang="en-US" dirty="0" err="1"/>
              <a:t>Pycharm</a:t>
            </a:r>
            <a:r>
              <a:rPr lang="en-US" dirty="0"/>
              <a:t>.</a:t>
            </a:r>
          </a:p>
          <a:p>
            <a:pPr marL="457200" indent="-457200">
              <a:buFont typeface="+mj-lt"/>
              <a:buAutoNum type="arabicPeriod"/>
            </a:pPr>
            <a:r>
              <a:rPr lang="en-US" dirty="0"/>
              <a:t>You will use Junit, </a:t>
            </a:r>
            <a:r>
              <a:rPr lang="en-US" dirty="0" err="1"/>
              <a:t>Nunit</a:t>
            </a:r>
            <a:r>
              <a:rPr lang="en-US" dirty="0"/>
              <a:t>, or </a:t>
            </a:r>
            <a:r>
              <a:rPr lang="en-US" dirty="0" err="1"/>
              <a:t>Pytest</a:t>
            </a:r>
            <a:r>
              <a:rPr lang="en-US" dirty="0"/>
              <a:t> for unit tests.</a:t>
            </a:r>
          </a:p>
          <a:p>
            <a:pPr marL="457200" indent="-457200">
              <a:buFont typeface="+mj-lt"/>
              <a:buAutoNum type="arabicPeriod"/>
            </a:pPr>
            <a:r>
              <a:rPr lang="en-US" dirty="0"/>
              <a:t>You will use Playwright for end-to-end tests.</a:t>
            </a:r>
          </a:p>
          <a:p>
            <a:pPr marL="457200" indent="-457200">
              <a:buFont typeface="+mj-lt"/>
              <a:buAutoNum type="arabicPeriod"/>
            </a:pPr>
            <a:r>
              <a:rPr lang="en-US" dirty="0"/>
              <a:t>You will be amazed what you can accomplish.</a:t>
            </a:r>
          </a:p>
        </p:txBody>
      </p:sp>
      <p:pic>
        <p:nvPicPr>
          <p:cNvPr id="1026" name="Picture 2" descr="image-20240128222116749">
            <a:extLst>
              <a:ext uri="{FF2B5EF4-FFF2-40B4-BE49-F238E27FC236}">
                <a16:creationId xmlns:a16="http://schemas.microsoft.com/office/drawing/2014/main" id="{9BD5FA7C-5F8A-0848-5E68-623DDE0B1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617" y="3360696"/>
            <a:ext cx="3993206" cy="28284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20240129063708596">
            <a:extLst>
              <a:ext uri="{FF2B5EF4-FFF2-40B4-BE49-F238E27FC236}">
                <a16:creationId xmlns:a16="http://schemas.microsoft.com/office/drawing/2014/main" id="{C2296739-D117-A80E-1FD3-1D895ED07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1361" y="268098"/>
            <a:ext cx="2218045" cy="277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64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F566-87D6-7692-88CA-3FF337A55A87}"/>
              </a:ext>
            </a:extLst>
          </p:cNvPr>
          <p:cNvSpPr>
            <a:spLocks noGrp="1"/>
          </p:cNvSpPr>
          <p:nvPr>
            <p:ph type="title"/>
          </p:nvPr>
        </p:nvSpPr>
        <p:spPr/>
        <p:txBody>
          <a:bodyPr/>
          <a:lstStyle/>
          <a:p>
            <a:r>
              <a:rPr lang="en-US" dirty="0"/>
              <a:t>Coding makes me anxious…</a:t>
            </a:r>
          </a:p>
        </p:txBody>
      </p:sp>
      <p:sp>
        <p:nvSpPr>
          <p:cNvPr id="3" name="Content Placeholder 2">
            <a:extLst>
              <a:ext uri="{FF2B5EF4-FFF2-40B4-BE49-F238E27FC236}">
                <a16:creationId xmlns:a16="http://schemas.microsoft.com/office/drawing/2014/main" id="{2336F3D6-916F-24FF-86B6-13536C5DA134}"/>
              </a:ext>
            </a:extLst>
          </p:cNvPr>
          <p:cNvSpPr>
            <a:spLocks noGrp="1"/>
          </p:cNvSpPr>
          <p:nvPr>
            <p:ph idx="1"/>
          </p:nvPr>
        </p:nvSpPr>
        <p:spPr/>
        <p:txBody>
          <a:bodyPr>
            <a:normAutofit lnSpcReduction="10000"/>
          </a:bodyPr>
          <a:lstStyle/>
          <a:p>
            <a:r>
              <a:rPr lang="en-US" sz="2800" dirty="0"/>
              <a:t>Some students get anxious coding a large project. Some of you may not have written anything substantial yet.</a:t>
            </a:r>
          </a:p>
          <a:p>
            <a:r>
              <a:rPr lang="en-US" sz="2800" b="1" dirty="0"/>
              <a:t>That’s OK. </a:t>
            </a:r>
            <a:r>
              <a:rPr lang="en-US" sz="2800" dirty="0"/>
              <a:t>I will get you through this. I do this every semester and 95% of my students do great.</a:t>
            </a:r>
          </a:p>
          <a:p>
            <a:r>
              <a:rPr lang="en-US" sz="2800" dirty="0"/>
              <a:t>Which leads you to </a:t>
            </a:r>
            <a:r>
              <a:rPr lang="en-US" sz="2800" b="1" dirty="0"/>
              <a:t>“who does </a:t>
            </a:r>
            <a:r>
              <a:rPr lang="en-US" sz="2800" b="1" i="1" dirty="0"/>
              <a:t>not</a:t>
            </a:r>
            <a:r>
              <a:rPr lang="en-US" sz="2800" b="1" dirty="0"/>
              <a:t> do great?”</a:t>
            </a:r>
          </a:p>
          <a:p>
            <a:r>
              <a:rPr lang="en-US" sz="2800" dirty="0"/>
              <a:t>That’s easy… the students who do not put in the effort, skip lectures, and wait until the last minute. </a:t>
            </a:r>
          </a:p>
          <a:p>
            <a:r>
              <a:rPr lang="en-US" sz="2800" b="1" dirty="0"/>
              <a:t>Anyone can code, but like anything worthwhile, it takes some effort to learn how to do it.</a:t>
            </a:r>
          </a:p>
        </p:txBody>
      </p:sp>
    </p:spTree>
    <p:extLst>
      <p:ext uri="{BB962C8B-B14F-4D97-AF65-F5344CB8AC3E}">
        <p14:creationId xmlns:p14="http://schemas.microsoft.com/office/powerpoint/2010/main" val="202525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7451-F384-9640-41AF-342A33D62DFA}"/>
              </a:ext>
            </a:extLst>
          </p:cNvPr>
          <p:cNvSpPr>
            <a:spLocks noGrp="1"/>
          </p:cNvSpPr>
          <p:nvPr>
            <p:ph type="title"/>
          </p:nvPr>
        </p:nvSpPr>
        <p:spPr/>
        <p:txBody>
          <a:bodyPr/>
          <a:lstStyle/>
          <a:p>
            <a:r>
              <a:rPr lang="en-US" dirty="0"/>
              <a:t>What to Expect in my Classroom</a:t>
            </a:r>
          </a:p>
        </p:txBody>
      </p:sp>
      <p:sp>
        <p:nvSpPr>
          <p:cNvPr id="3" name="Content Placeholder 2">
            <a:extLst>
              <a:ext uri="{FF2B5EF4-FFF2-40B4-BE49-F238E27FC236}">
                <a16:creationId xmlns:a16="http://schemas.microsoft.com/office/drawing/2014/main" id="{54C14287-8A85-253C-52F4-0CFE928AA1C2}"/>
              </a:ext>
            </a:extLst>
          </p:cNvPr>
          <p:cNvSpPr>
            <a:spLocks noGrp="1"/>
          </p:cNvSpPr>
          <p:nvPr>
            <p:ph idx="1"/>
          </p:nvPr>
        </p:nvSpPr>
        <p:spPr>
          <a:xfrm>
            <a:off x="1097280" y="1845734"/>
            <a:ext cx="10058400" cy="4455914"/>
          </a:xfrm>
        </p:spPr>
        <p:txBody>
          <a:bodyPr>
            <a:normAutofit fontScale="92500" lnSpcReduction="10000"/>
          </a:bodyPr>
          <a:lstStyle/>
          <a:p>
            <a:pPr marL="658368" lvl="1" indent="-457200">
              <a:buFont typeface="+mj-lt"/>
              <a:buAutoNum type="arabicPeriod"/>
            </a:pPr>
            <a:r>
              <a:rPr lang="en-US" sz="2400" b="1" dirty="0"/>
              <a:t>I do not care if you pay attention, but do not disturb or distract your classmates. </a:t>
            </a:r>
            <a:r>
              <a:rPr lang="en-US" sz="2400" dirty="0"/>
              <a:t>If you want to text, play games, or watch videos, please do it elsewhere. Even if you are quiet, the person behind you might find your screen a distraction.</a:t>
            </a:r>
          </a:p>
          <a:p>
            <a:pPr marL="658368" lvl="1" indent="-457200">
              <a:buFont typeface="+mj-lt"/>
              <a:buAutoNum type="arabicPeriod"/>
            </a:pPr>
            <a:r>
              <a:rPr lang="en-US" sz="2400" b="1" dirty="0"/>
              <a:t>If you arrive late, leave early, or need to step out, that’s fine. </a:t>
            </a:r>
            <a:r>
              <a:rPr lang="en-US" sz="2400" dirty="0"/>
              <a:t>Just do not disturb your classmates or me.</a:t>
            </a:r>
          </a:p>
          <a:p>
            <a:pPr marL="658368" lvl="1" indent="-457200">
              <a:buFont typeface="+mj-lt"/>
              <a:buAutoNum type="arabicPeriod"/>
            </a:pPr>
            <a:r>
              <a:rPr lang="en-US" sz="2400" b="1" dirty="0"/>
              <a:t>I do not take attendance. If you cannot attend, you do not need to tell me. </a:t>
            </a:r>
            <a:r>
              <a:rPr lang="en-US" sz="2400" dirty="0"/>
              <a:t>It is your responsibility to understand the material I cover when you are not present. Please do not email me asking for a review of what happened.</a:t>
            </a:r>
          </a:p>
          <a:p>
            <a:pPr marL="658368" lvl="1" indent="-457200">
              <a:buFont typeface="+mj-lt"/>
              <a:buAutoNum type="arabicPeriod"/>
            </a:pPr>
            <a:r>
              <a:rPr lang="en-US" sz="2400" b="1" dirty="0"/>
              <a:t>Ask questions.</a:t>
            </a:r>
          </a:p>
          <a:p>
            <a:pPr marL="658368" lvl="1" indent="-457200">
              <a:buFont typeface="+mj-lt"/>
              <a:buAutoNum type="arabicPeriod"/>
            </a:pPr>
            <a:r>
              <a:rPr lang="en-US" sz="2400" b="1" dirty="0"/>
              <a:t>Correct me if I make a mistake. </a:t>
            </a:r>
            <a:r>
              <a:rPr lang="en-US" sz="2400" dirty="0"/>
              <a:t>I am not perfect and I do not know everything.</a:t>
            </a:r>
          </a:p>
          <a:p>
            <a:pPr marL="658368" lvl="1" indent="-457200">
              <a:buFont typeface="+mj-lt"/>
              <a:buAutoNum type="arabicPeriod"/>
            </a:pPr>
            <a:r>
              <a:rPr lang="en-US" sz="2400" b="1" dirty="0"/>
              <a:t>If I go past the end of the lecture time, stop me! </a:t>
            </a:r>
            <a:r>
              <a:rPr lang="en-US" sz="2400" dirty="0"/>
              <a:t>Sometimes I talk too much.</a:t>
            </a:r>
          </a:p>
          <a:p>
            <a:pPr marL="658368" lvl="1" indent="-457200">
              <a:buFont typeface="+mj-lt"/>
              <a:buAutoNum type="arabicPeriod"/>
            </a:pPr>
            <a:r>
              <a:rPr lang="en-US" sz="2400" dirty="0"/>
              <a:t>Everyone here is an adult. </a:t>
            </a:r>
            <a:r>
              <a:rPr lang="en-US" sz="2400" b="1" dirty="0"/>
              <a:t>I will treat you like a responsible adult</a:t>
            </a:r>
            <a:r>
              <a:rPr lang="en-US" sz="2400" dirty="0"/>
              <a:t>, so keep up with your readings, practice assignments, quizzes, and project. Everything you need will be in D2L, our twice-weekly lectures, your text, or my </a:t>
            </a:r>
            <a:r>
              <a:rPr lang="en-US" sz="2400" dirty="0" err="1"/>
              <a:t>Github</a:t>
            </a:r>
            <a:r>
              <a:rPr lang="en-US" sz="2400" dirty="0"/>
              <a:t> repo.</a:t>
            </a:r>
          </a:p>
        </p:txBody>
      </p:sp>
    </p:spTree>
    <p:extLst>
      <p:ext uri="{BB962C8B-B14F-4D97-AF65-F5344CB8AC3E}">
        <p14:creationId xmlns:p14="http://schemas.microsoft.com/office/powerpoint/2010/main" val="31612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023EE-9A57-7151-362C-ED3753AB0CEA}"/>
              </a:ext>
            </a:extLst>
          </p:cNvPr>
          <p:cNvSpPr>
            <a:spLocks noGrp="1"/>
          </p:cNvSpPr>
          <p:nvPr>
            <p:ph type="title"/>
          </p:nvPr>
        </p:nvSpPr>
        <p:spPr/>
        <p:txBody>
          <a:bodyPr/>
          <a:lstStyle/>
          <a:p>
            <a:r>
              <a:rPr lang="en-US" dirty="0"/>
              <a:t>I Want You to Graduate With…</a:t>
            </a:r>
          </a:p>
        </p:txBody>
      </p:sp>
      <p:sp>
        <p:nvSpPr>
          <p:cNvPr id="3" name="Content Placeholder 2">
            <a:extLst>
              <a:ext uri="{FF2B5EF4-FFF2-40B4-BE49-F238E27FC236}">
                <a16:creationId xmlns:a16="http://schemas.microsoft.com/office/drawing/2014/main" id="{533CDB9F-A6EA-65F8-9C71-299348D5FC8E}"/>
              </a:ext>
            </a:extLst>
          </p:cNvPr>
          <p:cNvSpPr>
            <a:spLocks noGrp="1"/>
          </p:cNvSpPr>
          <p:nvPr>
            <p:ph idx="1"/>
          </p:nvPr>
        </p:nvSpPr>
        <p:spPr>
          <a:xfrm>
            <a:off x="914400" y="1845734"/>
            <a:ext cx="11049918" cy="4023360"/>
          </a:xfrm>
        </p:spPr>
        <p:txBody>
          <a:bodyPr>
            <a:noAutofit/>
          </a:bodyPr>
          <a:lstStyle/>
          <a:p>
            <a:pPr marL="342900" indent="-342900">
              <a:buFont typeface="+mj-lt"/>
              <a:buAutoNum type="arabicPeriod"/>
            </a:pPr>
            <a:r>
              <a:rPr lang="en-US" sz="1700" dirty="0"/>
              <a:t>The </a:t>
            </a:r>
            <a:r>
              <a:rPr lang="en-US" sz="1700" b="1" dirty="0"/>
              <a:t>confidence</a:t>
            </a:r>
            <a:r>
              <a:rPr lang="en-US" sz="1700" dirty="0"/>
              <a:t> you can learn new things quickly. No one knows everything. The best engineers can learn and adapt to new projects rapidly.</a:t>
            </a:r>
          </a:p>
          <a:p>
            <a:pPr marL="342900" indent="-342900">
              <a:buFont typeface="+mj-lt"/>
              <a:buAutoNum type="arabicPeriod"/>
            </a:pPr>
            <a:r>
              <a:rPr lang="en-US" sz="1700" dirty="0"/>
              <a:t>Outstanding </a:t>
            </a:r>
            <a:r>
              <a:rPr lang="en-US" sz="1700" b="1" dirty="0"/>
              <a:t>problem-solving</a:t>
            </a:r>
            <a:r>
              <a:rPr lang="en-US" sz="1700" dirty="0"/>
              <a:t> and research skills. This is the most important skill you must develop to be a successful engineer. </a:t>
            </a:r>
          </a:p>
          <a:p>
            <a:pPr marL="342900" indent="-342900">
              <a:buFont typeface="+mj-lt"/>
              <a:buAutoNum type="arabicPeriod"/>
            </a:pPr>
            <a:r>
              <a:rPr lang="en-US" sz="1700" dirty="0"/>
              <a:t>-The </a:t>
            </a:r>
            <a:r>
              <a:rPr lang="en-US" sz="1700" b="1" dirty="0"/>
              <a:t>discipline to grind through tough problems </a:t>
            </a:r>
            <a:r>
              <a:rPr lang="en-US" sz="1700" dirty="0"/>
              <a:t>and manage your anxiety. Sometimes you have to sit at a desk all night just grinding on a problem. This still happens to me, even with many years of experience. This can be a very solitary, isolating, mentally taxing field.</a:t>
            </a:r>
          </a:p>
          <a:p>
            <a:pPr marL="342900" indent="-342900">
              <a:buFont typeface="+mj-lt"/>
              <a:buAutoNum type="arabicPeriod"/>
            </a:pPr>
            <a:r>
              <a:rPr lang="en-US" sz="1700" dirty="0"/>
              <a:t>The understanding that </a:t>
            </a:r>
            <a:r>
              <a:rPr lang="en-US" sz="1700" b="1" dirty="0"/>
              <a:t>you will never master this discipline</a:t>
            </a:r>
            <a:r>
              <a:rPr lang="en-US" sz="1700" dirty="0"/>
              <a:t>, but you must always pursue mastery by learning new skills, mastering (and re-mastering) old skills, and avoiding getting too complacent/comfortable with your current abilities. This gets exhausting.</a:t>
            </a:r>
          </a:p>
          <a:p>
            <a:pPr marL="342900" indent="-342900">
              <a:buFont typeface="+mj-lt"/>
              <a:buAutoNum type="arabicPeriod"/>
            </a:pPr>
            <a:r>
              <a:rPr lang="en-US" sz="1700" dirty="0"/>
              <a:t>The </a:t>
            </a:r>
            <a:r>
              <a:rPr lang="en-US" sz="1700" b="1" dirty="0"/>
              <a:t>humility</a:t>
            </a:r>
            <a:r>
              <a:rPr lang="en-US" sz="1700" dirty="0"/>
              <a:t> that you do not know everything, and will never know everything. This work will humble you over and over. Learn that there are very few ”</a:t>
            </a:r>
            <a:r>
              <a:rPr lang="en-US" sz="1700" i="1" dirty="0"/>
              <a:t>never do this”</a:t>
            </a:r>
            <a:r>
              <a:rPr lang="en-US" sz="1700" dirty="0"/>
              <a:t> or ”</a:t>
            </a:r>
            <a:r>
              <a:rPr lang="en-US" sz="1700" i="1" dirty="0"/>
              <a:t>always do this” </a:t>
            </a:r>
            <a:r>
              <a:rPr lang="en-US" sz="1700" dirty="0"/>
              <a:t>situations in real life.</a:t>
            </a:r>
          </a:p>
          <a:p>
            <a:pPr marL="342900" indent="-342900">
              <a:buFont typeface="+mj-lt"/>
              <a:buAutoNum type="arabicPeriod"/>
            </a:pPr>
            <a:r>
              <a:rPr lang="en-US" sz="1700" b="1" dirty="0"/>
              <a:t>The ability to make a mistake</a:t>
            </a:r>
            <a:r>
              <a:rPr lang="en-US" sz="1700" dirty="0"/>
              <a:t>, take accountability for the mistake, and learn from your mistakes. The last bit is the most important. </a:t>
            </a:r>
            <a:r>
              <a:rPr lang="en-US" sz="1700" i="1" dirty="0"/>
              <a:t>As best you can, avoid making the same mistake twice.</a:t>
            </a:r>
            <a:r>
              <a:rPr lang="en-US" sz="1700" dirty="0"/>
              <a:t> And as much as you can, learn from other peoples’ mistakes. Often, there are many paths to success, but never forget that there are infinite paths to failure.</a:t>
            </a:r>
          </a:p>
        </p:txBody>
      </p:sp>
    </p:spTree>
    <p:extLst>
      <p:ext uri="{BB962C8B-B14F-4D97-AF65-F5344CB8AC3E}">
        <p14:creationId xmlns:p14="http://schemas.microsoft.com/office/powerpoint/2010/main" val="1544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EE34C-408E-1837-4254-A12F1E2BD201}"/>
              </a:ext>
            </a:extLst>
          </p:cNvPr>
          <p:cNvSpPr>
            <a:spLocks noGrp="1"/>
          </p:cNvSpPr>
          <p:nvPr>
            <p:ph type="title"/>
          </p:nvPr>
        </p:nvSpPr>
        <p:spPr/>
        <p:txBody>
          <a:bodyPr/>
          <a:lstStyle/>
          <a:p>
            <a:r>
              <a:rPr lang="en-US" dirty="0"/>
              <a:t>This Wednesday</a:t>
            </a:r>
          </a:p>
        </p:txBody>
      </p:sp>
      <p:sp>
        <p:nvSpPr>
          <p:cNvPr id="3" name="Content Placeholder 2">
            <a:extLst>
              <a:ext uri="{FF2B5EF4-FFF2-40B4-BE49-F238E27FC236}">
                <a16:creationId xmlns:a16="http://schemas.microsoft.com/office/drawing/2014/main" id="{C5478391-84DB-88D1-153E-5E3594547244}"/>
              </a:ext>
            </a:extLst>
          </p:cNvPr>
          <p:cNvSpPr>
            <a:spLocks noGrp="1"/>
          </p:cNvSpPr>
          <p:nvPr>
            <p:ph idx="1"/>
          </p:nvPr>
        </p:nvSpPr>
        <p:spPr/>
        <p:txBody>
          <a:bodyPr/>
          <a:lstStyle/>
          <a:p>
            <a:r>
              <a:rPr lang="en-US" dirty="0"/>
              <a:t>Our first lecture is on Wednesday.</a:t>
            </a:r>
          </a:p>
          <a:p>
            <a:r>
              <a:rPr lang="en-US" dirty="0"/>
              <a:t>Next week:</a:t>
            </a:r>
          </a:p>
          <a:p>
            <a:pPr marL="457200" indent="-457200">
              <a:buFont typeface="+mj-lt"/>
              <a:buAutoNum type="arabicPeriod"/>
            </a:pPr>
            <a:r>
              <a:rPr lang="en-US" dirty="0"/>
              <a:t>you will have your first D2L quiz due (syllabus quiz, super easy, 2% of your total grade), and </a:t>
            </a:r>
          </a:p>
          <a:p>
            <a:pPr marL="457200" indent="-457200">
              <a:buFont typeface="+mj-lt"/>
              <a:buAutoNum type="arabicPeriod"/>
            </a:pPr>
            <a:r>
              <a:rPr lang="en-US" dirty="0"/>
              <a:t>I will release the first practice assignment (which, as noted in the syllabus, is </a:t>
            </a:r>
            <a:r>
              <a:rPr lang="en-US" i="1" dirty="0"/>
              <a:t>not </a:t>
            </a:r>
            <a:r>
              <a:rPr lang="en-US" dirty="0"/>
              <a:t>graded).</a:t>
            </a:r>
          </a:p>
          <a:p>
            <a:r>
              <a:rPr lang="en-US" dirty="0"/>
              <a:t>Follow the course schedule for readings.</a:t>
            </a:r>
          </a:p>
        </p:txBody>
      </p:sp>
    </p:spTree>
    <p:extLst>
      <p:ext uri="{BB962C8B-B14F-4D97-AF65-F5344CB8AC3E}">
        <p14:creationId xmlns:p14="http://schemas.microsoft.com/office/powerpoint/2010/main" val="4116951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58C8-7E2C-25DE-30E9-6B49462DC4AE}"/>
              </a:ext>
            </a:extLst>
          </p:cNvPr>
          <p:cNvSpPr>
            <a:spLocks noGrp="1"/>
          </p:cNvSpPr>
          <p:nvPr>
            <p:ph type="title"/>
          </p:nvPr>
        </p:nvSpPr>
        <p:spPr/>
        <p:txBody>
          <a:bodyPr/>
          <a:lstStyle/>
          <a:p>
            <a:r>
              <a:rPr lang="en-US" dirty="0"/>
              <a:t>Software Testing and Quality Assurance</a:t>
            </a:r>
          </a:p>
        </p:txBody>
      </p:sp>
      <p:sp>
        <p:nvSpPr>
          <p:cNvPr id="3" name="Content Placeholder 2">
            <a:extLst>
              <a:ext uri="{FF2B5EF4-FFF2-40B4-BE49-F238E27FC236}">
                <a16:creationId xmlns:a16="http://schemas.microsoft.com/office/drawing/2014/main" id="{89820121-9E06-96EA-769F-77BB10801AEC}"/>
              </a:ext>
            </a:extLst>
          </p:cNvPr>
          <p:cNvSpPr>
            <a:spLocks noGrp="1"/>
          </p:cNvSpPr>
          <p:nvPr>
            <p:ph idx="1"/>
          </p:nvPr>
        </p:nvSpPr>
        <p:spPr>
          <a:xfrm>
            <a:off x="1097280" y="1845734"/>
            <a:ext cx="5739455" cy="4023360"/>
          </a:xfrm>
        </p:spPr>
        <p:txBody>
          <a:bodyPr>
            <a:normAutofit fontScale="92500" lnSpcReduction="10000"/>
          </a:bodyPr>
          <a:lstStyle/>
          <a:p>
            <a:r>
              <a:rPr lang="en-US" sz="2400" dirty="0"/>
              <a:t>SWE 3643</a:t>
            </a:r>
          </a:p>
          <a:p>
            <a:r>
              <a:rPr lang="en-US" sz="2400" dirty="0"/>
              <a:t>M-W 6:30 to 7:15</a:t>
            </a:r>
          </a:p>
          <a:p>
            <a:r>
              <a:rPr lang="en-US" sz="2400" dirty="0"/>
              <a:t>Face to Face, room 151</a:t>
            </a:r>
          </a:p>
          <a:p>
            <a:endParaRPr lang="en-US" sz="3200" dirty="0"/>
          </a:p>
          <a:p>
            <a:endParaRPr lang="en-US" sz="3200" dirty="0"/>
          </a:p>
          <a:p>
            <a:r>
              <a:rPr lang="en-US" sz="3200" b="1" dirty="0"/>
              <a:t>Jeff Adkisson</a:t>
            </a:r>
          </a:p>
          <a:p>
            <a:r>
              <a:rPr lang="en-US" sz="2400" dirty="0">
                <a:hlinkClick r:id="rId2"/>
              </a:rPr>
              <a:t>JAdkiss1@Kennesaw.edu</a:t>
            </a:r>
            <a:endParaRPr lang="en-US" sz="2400" dirty="0"/>
          </a:p>
          <a:p>
            <a:r>
              <a:rPr lang="en-US" sz="2400" dirty="0">
                <a:hlinkClick r:id="rId3"/>
              </a:rPr>
              <a:t>https://github.com/jeff-adkisson</a:t>
            </a:r>
            <a:r>
              <a:rPr lang="en-US" sz="2400" dirty="0"/>
              <a:t> </a:t>
            </a:r>
          </a:p>
        </p:txBody>
      </p:sp>
    </p:spTree>
    <p:extLst>
      <p:ext uri="{BB962C8B-B14F-4D97-AF65-F5344CB8AC3E}">
        <p14:creationId xmlns:p14="http://schemas.microsoft.com/office/powerpoint/2010/main" val="314247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4888-F423-462A-7262-313A77D259B9}"/>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16E76E15-5CA6-F5C8-6DB7-BDA4AB264B29}"/>
              </a:ext>
            </a:extLst>
          </p:cNvPr>
          <p:cNvSpPr>
            <a:spLocks noGrp="1"/>
          </p:cNvSpPr>
          <p:nvPr>
            <p:ph idx="1"/>
          </p:nvPr>
        </p:nvSpPr>
        <p:spPr>
          <a:xfrm>
            <a:off x="1097280" y="1845734"/>
            <a:ext cx="10058400" cy="4246594"/>
          </a:xfrm>
        </p:spPr>
        <p:txBody>
          <a:bodyPr>
            <a:normAutofit fontScale="92500"/>
          </a:bodyPr>
          <a:lstStyle/>
          <a:p>
            <a:pPr marL="514350" indent="-514350">
              <a:buFont typeface="+mj-lt"/>
              <a:buAutoNum type="arabicPeriod"/>
            </a:pPr>
            <a:r>
              <a:rPr lang="en-US" sz="2800" b="1" dirty="0"/>
              <a:t>I am glad you are here. </a:t>
            </a:r>
            <a:r>
              <a:rPr lang="en-US" sz="2800" dirty="0"/>
              <a:t>Unlike some professors you may have had, I enjoy teaching and I enjoy working with students.</a:t>
            </a:r>
          </a:p>
          <a:p>
            <a:pPr marL="514350" indent="-514350">
              <a:buFont typeface="+mj-lt"/>
              <a:buAutoNum type="arabicPeriod"/>
            </a:pPr>
            <a:r>
              <a:rPr lang="en-US" sz="2800" b="1" dirty="0"/>
              <a:t>I like to get to know everyone’s name</a:t>
            </a:r>
            <a:r>
              <a:rPr lang="en-US" sz="2800" dirty="0"/>
              <a:t>, so anytime we talk or you ask a question, expect me to ask your name if I don’t know (or remember) it.</a:t>
            </a:r>
          </a:p>
          <a:p>
            <a:pPr marL="514350" indent="-514350">
              <a:buFont typeface="+mj-lt"/>
              <a:buAutoNum type="arabicPeriod"/>
            </a:pPr>
            <a:r>
              <a:rPr lang="en-US" sz="2800" b="1" dirty="0"/>
              <a:t>I am not great with remembering names</a:t>
            </a:r>
            <a:r>
              <a:rPr lang="en-US" sz="2800" dirty="0"/>
              <a:t>, so expect me to take a while. </a:t>
            </a:r>
            <a:r>
              <a:rPr lang="en-US" sz="2800" i="1" dirty="0"/>
              <a:t>It’s me – not you.</a:t>
            </a:r>
          </a:p>
          <a:p>
            <a:pPr marL="514350" indent="-514350">
              <a:buFont typeface="+mj-lt"/>
              <a:buAutoNum type="arabicPeriod"/>
            </a:pPr>
            <a:r>
              <a:rPr lang="en-US" sz="2800" b="1" dirty="0"/>
              <a:t>Hopefully, you will learn a little bit about testing and quality assurance. </a:t>
            </a:r>
            <a:r>
              <a:rPr lang="en-US" sz="2800" dirty="0"/>
              <a:t>This is a large, complex topic and we will only scratch the surface of it. Some people make a career out of this topic, so stretch yourself if you find the material interesting. </a:t>
            </a:r>
          </a:p>
          <a:p>
            <a:pPr marL="0" indent="0">
              <a:buNone/>
            </a:pPr>
            <a:endParaRPr lang="en-US" dirty="0"/>
          </a:p>
        </p:txBody>
      </p:sp>
    </p:spTree>
    <p:extLst>
      <p:ext uri="{BB962C8B-B14F-4D97-AF65-F5344CB8AC3E}">
        <p14:creationId xmlns:p14="http://schemas.microsoft.com/office/powerpoint/2010/main" val="324128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6F79-BF90-49BE-A324-68DC62F32C52}"/>
              </a:ext>
            </a:extLst>
          </p:cNvPr>
          <p:cNvSpPr>
            <a:spLocks noGrp="1"/>
          </p:cNvSpPr>
          <p:nvPr>
            <p:ph type="title"/>
          </p:nvPr>
        </p:nvSpPr>
        <p:spPr>
          <a:xfrm>
            <a:off x="1097280" y="286603"/>
            <a:ext cx="10058400" cy="1450757"/>
          </a:xfrm>
        </p:spPr>
        <p:txBody>
          <a:bodyPr/>
          <a:lstStyle/>
          <a:p>
            <a:r>
              <a:rPr lang="en-US" dirty="0"/>
              <a:t>About Me</a:t>
            </a:r>
          </a:p>
        </p:txBody>
      </p:sp>
      <p:sp>
        <p:nvSpPr>
          <p:cNvPr id="4" name="Content Placeholder 2">
            <a:extLst>
              <a:ext uri="{FF2B5EF4-FFF2-40B4-BE49-F238E27FC236}">
                <a16:creationId xmlns:a16="http://schemas.microsoft.com/office/drawing/2014/main" id="{AB2CDCBD-AF4C-4EDC-BC3A-15671B3BB8BF}"/>
              </a:ext>
            </a:extLst>
          </p:cNvPr>
          <p:cNvSpPr>
            <a:spLocks noGrp="1"/>
          </p:cNvSpPr>
          <p:nvPr>
            <p:ph idx="1"/>
          </p:nvPr>
        </p:nvSpPr>
        <p:spPr>
          <a:xfrm>
            <a:off x="855518" y="1837074"/>
            <a:ext cx="6243889" cy="4855826"/>
          </a:xfrm>
        </p:spPr>
        <p:txBody>
          <a:bodyPr>
            <a:normAutofit/>
          </a:bodyPr>
          <a:lstStyle/>
          <a:p>
            <a:pPr lvl="1">
              <a:buFont typeface="Wingdings" panose="05000000000000000000" pitchFamily="2" charset="2"/>
              <a:buChar char="§"/>
            </a:pPr>
            <a:r>
              <a:rPr lang="en-US" sz="2400" dirty="0"/>
              <a:t>Started programming at 12</a:t>
            </a:r>
            <a:br>
              <a:rPr lang="en-US" sz="2400" dirty="0"/>
            </a:br>
            <a:r>
              <a:rPr lang="en-US" sz="1600" i="1" dirty="0"/>
              <a:t>First computer Timex Sinclair 1000, 16k of RAM, Z80 processor</a:t>
            </a:r>
          </a:p>
          <a:p>
            <a:pPr lvl="1">
              <a:buFont typeface="Wingdings" panose="05000000000000000000" pitchFamily="2" charset="2"/>
              <a:buChar char="§"/>
            </a:pPr>
            <a:r>
              <a:rPr lang="en-US" sz="2400" dirty="0"/>
              <a:t>Started ACS program 1988 </a:t>
            </a:r>
            <a:br>
              <a:rPr lang="en-US" sz="2400" dirty="0"/>
            </a:br>
            <a:r>
              <a:rPr lang="en-US" sz="2400" dirty="0"/>
              <a:t>when this school was named </a:t>
            </a:r>
            <a:r>
              <a:rPr lang="en-US" sz="2400" b="1" dirty="0"/>
              <a:t>Southern Tech</a:t>
            </a:r>
          </a:p>
          <a:p>
            <a:pPr lvl="1">
              <a:buFont typeface="Wingdings" panose="05000000000000000000" pitchFamily="2" charset="2"/>
              <a:buChar char="§"/>
            </a:pPr>
            <a:r>
              <a:rPr lang="en-US" sz="2400" dirty="0"/>
              <a:t>Worked in software field since 1994</a:t>
            </a:r>
          </a:p>
          <a:p>
            <a:pPr lvl="1">
              <a:buFont typeface="Wingdings" panose="05000000000000000000" pitchFamily="2" charset="2"/>
              <a:buChar char="§"/>
            </a:pPr>
            <a:r>
              <a:rPr lang="en-US" sz="2400" dirty="0"/>
              <a:t>Started CS Master’s in 2013 when </a:t>
            </a:r>
            <a:r>
              <a:rPr lang="en-US" sz="2400" b="1" dirty="0"/>
              <a:t>SPSU</a:t>
            </a:r>
          </a:p>
          <a:p>
            <a:pPr lvl="1">
              <a:buFont typeface="Wingdings" panose="05000000000000000000" pitchFamily="2" charset="2"/>
              <a:buChar char="§"/>
            </a:pPr>
            <a:r>
              <a:rPr lang="en-US" sz="2400" dirty="0"/>
              <a:t>Graduated 2017 from </a:t>
            </a:r>
            <a:r>
              <a:rPr lang="en-US" sz="2400" b="1" dirty="0"/>
              <a:t>KSU</a:t>
            </a:r>
            <a:endParaRPr lang="en-US" sz="2400" dirty="0"/>
          </a:p>
          <a:p>
            <a:pPr lvl="1">
              <a:buFont typeface="Wingdings" panose="05000000000000000000" pitchFamily="2" charset="2"/>
              <a:buChar char="§"/>
            </a:pPr>
            <a:r>
              <a:rPr lang="en-US" sz="2400" dirty="0"/>
              <a:t>Part-time KSU instructor since 2017</a:t>
            </a:r>
          </a:p>
        </p:txBody>
      </p:sp>
      <p:pic>
        <p:nvPicPr>
          <p:cNvPr id="1026" name="Picture 2" descr="Image result for timex sinclair 1000">
            <a:extLst>
              <a:ext uri="{FF2B5EF4-FFF2-40B4-BE49-F238E27FC236}">
                <a16:creationId xmlns:a16="http://schemas.microsoft.com/office/drawing/2014/main" id="{6B0C81E5-C77F-4F1B-AE4D-416FBC5BF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422" y="1843466"/>
            <a:ext cx="4572000" cy="3914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40422FE-278F-4D95-B408-0FA5F7F1C617}"/>
              </a:ext>
            </a:extLst>
          </p:cNvPr>
          <p:cNvPicPr>
            <a:picLocks noChangeAspect="1" noChangeArrowheads="1"/>
          </p:cNvPicPr>
          <p:nvPr/>
        </p:nvPicPr>
        <p:blipFill>
          <a:blip r:embed="rId4"/>
          <a:stretch>
            <a:fillRect/>
          </a:stretch>
        </p:blipFill>
        <p:spPr bwMode="auto">
          <a:xfrm>
            <a:off x="6722214" y="2190796"/>
            <a:ext cx="5189402" cy="36026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C9F104F-7FAD-435A-A1CA-F6305FFB1476}"/>
              </a:ext>
            </a:extLst>
          </p:cNvPr>
          <p:cNvPicPr>
            <a:picLocks noChangeAspect="1" noChangeArrowheads="1"/>
          </p:cNvPicPr>
          <p:nvPr/>
        </p:nvPicPr>
        <p:blipFill>
          <a:blip r:embed="rId5"/>
          <a:stretch>
            <a:fillRect/>
          </a:stretch>
        </p:blipFill>
        <p:spPr bwMode="auto">
          <a:xfrm>
            <a:off x="7490883" y="1998858"/>
            <a:ext cx="3452420" cy="41342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C8020F4-1055-4E82-A7E3-F005C706AE29}"/>
              </a:ext>
            </a:extLst>
          </p:cNvPr>
          <p:cNvPicPr>
            <a:picLocks noChangeAspect="1" noChangeArrowheads="1"/>
          </p:cNvPicPr>
          <p:nvPr/>
        </p:nvPicPr>
        <p:blipFill>
          <a:blip r:embed="rId6"/>
          <a:stretch>
            <a:fillRect/>
          </a:stretch>
        </p:blipFill>
        <p:spPr bwMode="auto">
          <a:xfrm>
            <a:off x="6749958" y="2349637"/>
            <a:ext cx="5189402" cy="32849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405FE40-A8EB-4A31-A88B-24ACE2A6F165}"/>
              </a:ext>
            </a:extLst>
          </p:cNvPr>
          <p:cNvPicPr>
            <a:picLocks noChangeAspect="1" noChangeArrowheads="1"/>
          </p:cNvPicPr>
          <p:nvPr/>
        </p:nvPicPr>
        <p:blipFill>
          <a:blip r:embed="rId7"/>
          <a:stretch>
            <a:fillRect/>
          </a:stretch>
        </p:blipFill>
        <p:spPr bwMode="auto">
          <a:xfrm>
            <a:off x="6722214" y="2372485"/>
            <a:ext cx="5235387" cy="32620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C03FFD5-A0F4-41BA-844E-9B0279CBA13A}"/>
              </a:ext>
            </a:extLst>
          </p:cNvPr>
          <p:cNvPicPr>
            <a:picLocks noChangeAspect="1"/>
          </p:cNvPicPr>
          <p:nvPr/>
        </p:nvPicPr>
        <p:blipFill>
          <a:blip r:embed="rId8"/>
          <a:stretch>
            <a:fillRect/>
          </a:stretch>
        </p:blipFill>
        <p:spPr>
          <a:xfrm rot="5400000">
            <a:off x="5766589" y="-256909"/>
            <a:ext cx="6881645" cy="4216008"/>
          </a:xfrm>
          <a:prstGeom prst="rect">
            <a:avLst/>
          </a:prstGeom>
        </p:spPr>
      </p:pic>
    </p:spTree>
    <p:extLst>
      <p:ext uri="{BB962C8B-B14F-4D97-AF65-F5344CB8AC3E}">
        <p14:creationId xmlns:p14="http://schemas.microsoft.com/office/powerpoint/2010/main" val="44588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026"/>
                                        </p:tgtEl>
                                      </p:cBhvr>
                                    </p:animEffect>
                                    <p:set>
                                      <p:cBhvr>
                                        <p:cTn id="13" dur="1" fill="hold">
                                          <p:stCondLst>
                                            <p:cond delay="499"/>
                                          </p:stCondLst>
                                        </p:cTn>
                                        <p:tgtEl>
                                          <p:spTgt spid="1026"/>
                                        </p:tgtEl>
                                        <p:attrNameLst>
                                          <p:attrName>style.visibility</p:attrName>
                                        </p:attrNameLst>
                                      </p:cBhvr>
                                      <p:to>
                                        <p:strVal val="hidden"/>
                                      </p:to>
                                    </p:set>
                                  </p:childTnLst>
                                </p:cTn>
                              </p:par>
                              <p:par>
                                <p:cTn id="14" presetID="2" presetClass="entr" presetSubtype="4"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 calcmode="lin" valueType="num">
                                      <p:cBhvr additive="base">
                                        <p:cTn id="16"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8" presetID="53" presetClass="entr" presetSubtype="16"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 calcmode="lin" valueType="num">
                                      <p:cBhvr>
                                        <p:cTn id="20" dur="500" fill="hold"/>
                                        <p:tgtEl>
                                          <p:spTgt spid="1028"/>
                                        </p:tgtEl>
                                        <p:attrNameLst>
                                          <p:attrName>ppt_w</p:attrName>
                                        </p:attrNameLst>
                                      </p:cBhvr>
                                      <p:tavLst>
                                        <p:tav tm="0">
                                          <p:val>
                                            <p:fltVal val="0"/>
                                          </p:val>
                                        </p:tav>
                                        <p:tav tm="100000">
                                          <p:val>
                                            <p:strVal val="#ppt_w"/>
                                          </p:val>
                                        </p:tav>
                                      </p:tavLst>
                                    </p:anim>
                                    <p:anim calcmode="lin" valueType="num">
                                      <p:cBhvr>
                                        <p:cTn id="21" dur="500" fill="hold"/>
                                        <p:tgtEl>
                                          <p:spTgt spid="1028"/>
                                        </p:tgtEl>
                                        <p:attrNameLst>
                                          <p:attrName>ppt_h</p:attrName>
                                        </p:attrNameLst>
                                      </p:cBhvr>
                                      <p:tavLst>
                                        <p:tav tm="0">
                                          <p:val>
                                            <p:fltVal val="0"/>
                                          </p:val>
                                        </p:tav>
                                        <p:tav tm="100000">
                                          <p:val>
                                            <p:strVal val="#ppt_h"/>
                                          </p:val>
                                        </p:tav>
                                      </p:tavLst>
                                    </p:anim>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028"/>
                                        </p:tgtEl>
                                      </p:cBhvr>
                                    </p:animEffect>
                                    <p:set>
                                      <p:cBhvr>
                                        <p:cTn id="27" dur="1" fill="hold">
                                          <p:stCondLst>
                                            <p:cond delay="499"/>
                                          </p:stCondLst>
                                        </p:cTn>
                                        <p:tgtEl>
                                          <p:spTgt spid="1028"/>
                                        </p:tgtEl>
                                        <p:attrNameLst>
                                          <p:attrName>style.visibility</p:attrName>
                                        </p:attrNameLst>
                                      </p:cBhvr>
                                      <p:to>
                                        <p:strVal val="hidden"/>
                                      </p:to>
                                    </p:set>
                                  </p:childTnLst>
                                </p:cTn>
                              </p:par>
                              <p:par>
                                <p:cTn id="28" presetID="2" presetClass="entr" presetSubtype="4"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additive="base">
                                        <p:cTn id="3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2" end="2"/>
                                            </p:txEl>
                                          </p:spTgt>
                                        </p:tgtEl>
                                        <p:attrNameLst>
                                          <p:attrName>ppt_y</p:attrName>
                                        </p:attrNameLst>
                                      </p:cBhvr>
                                      <p:tavLst>
                                        <p:tav tm="0">
                                          <p:val>
                                            <p:strVal val="1+#ppt_h/2"/>
                                          </p:val>
                                        </p:tav>
                                        <p:tav tm="100000">
                                          <p:val>
                                            <p:strVal val="#ppt_y"/>
                                          </p:val>
                                        </p:tav>
                                      </p:tavLst>
                                    </p:anim>
                                  </p:childTnLst>
                                </p:cTn>
                              </p:par>
                              <p:par>
                                <p:cTn id="32" presetID="53" presetClass="entr" presetSubtype="16" fill="hold" nodeType="withEffect">
                                  <p:stCondLst>
                                    <p:cond delay="0"/>
                                  </p:stCondLst>
                                  <p:childTnLst>
                                    <p:set>
                                      <p:cBhvr>
                                        <p:cTn id="33" dur="1" fill="hold">
                                          <p:stCondLst>
                                            <p:cond delay="0"/>
                                          </p:stCondLst>
                                        </p:cTn>
                                        <p:tgtEl>
                                          <p:spTgt spid="1032"/>
                                        </p:tgtEl>
                                        <p:attrNameLst>
                                          <p:attrName>style.visibility</p:attrName>
                                        </p:attrNameLst>
                                      </p:cBhvr>
                                      <p:to>
                                        <p:strVal val="visible"/>
                                      </p:to>
                                    </p:set>
                                    <p:anim calcmode="lin" valueType="num">
                                      <p:cBhvr>
                                        <p:cTn id="34" dur="500" fill="hold"/>
                                        <p:tgtEl>
                                          <p:spTgt spid="1032"/>
                                        </p:tgtEl>
                                        <p:attrNameLst>
                                          <p:attrName>ppt_w</p:attrName>
                                        </p:attrNameLst>
                                      </p:cBhvr>
                                      <p:tavLst>
                                        <p:tav tm="0">
                                          <p:val>
                                            <p:fltVal val="0"/>
                                          </p:val>
                                        </p:tav>
                                        <p:tav tm="100000">
                                          <p:val>
                                            <p:strVal val="#ppt_w"/>
                                          </p:val>
                                        </p:tav>
                                      </p:tavLst>
                                    </p:anim>
                                    <p:anim calcmode="lin" valueType="num">
                                      <p:cBhvr>
                                        <p:cTn id="35" dur="500" fill="hold"/>
                                        <p:tgtEl>
                                          <p:spTgt spid="1032"/>
                                        </p:tgtEl>
                                        <p:attrNameLst>
                                          <p:attrName>ppt_h</p:attrName>
                                        </p:attrNameLst>
                                      </p:cBhvr>
                                      <p:tavLst>
                                        <p:tav tm="0">
                                          <p:val>
                                            <p:fltVal val="0"/>
                                          </p:val>
                                        </p:tav>
                                        <p:tav tm="100000">
                                          <p:val>
                                            <p:strVal val="#ppt_h"/>
                                          </p:val>
                                        </p:tav>
                                      </p:tavLst>
                                    </p:anim>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 calcmode="lin" valueType="num">
                                      <p:cBhvr additive="base">
                                        <p:cTn id="4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43" presetID="10" presetClass="exit" presetSubtype="0" fill="hold" nodeType="withEffect">
                                  <p:stCondLst>
                                    <p:cond delay="0"/>
                                  </p:stCondLst>
                                  <p:childTnLst>
                                    <p:animEffect transition="out" filter="fade">
                                      <p:cBhvr>
                                        <p:cTn id="44" dur="500"/>
                                        <p:tgtEl>
                                          <p:spTgt spid="1032"/>
                                        </p:tgtEl>
                                      </p:cBhvr>
                                    </p:animEffect>
                                    <p:set>
                                      <p:cBhvr>
                                        <p:cTn id="45" dur="1" fill="hold">
                                          <p:stCondLst>
                                            <p:cond delay="499"/>
                                          </p:stCondLst>
                                        </p:cTn>
                                        <p:tgtEl>
                                          <p:spTgt spid="1032"/>
                                        </p:tgtEl>
                                        <p:attrNameLst>
                                          <p:attrName>style.visibility</p:attrName>
                                        </p:attrNameLst>
                                      </p:cBhvr>
                                      <p:to>
                                        <p:strVal val="hidden"/>
                                      </p:to>
                                    </p:set>
                                  </p:childTnLst>
                                </p:cTn>
                              </p:par>
                              <p:par>
                                <p:cTn id="46" presetID="53" presetClass="entr" presetSubtype="16" fill="hold" nodeType="withEffect">
                                  <p:stCondLst>
                                    <p:cond delay="0"/>
                                  </p:stCondLst>
                                  <p:childTnLst>
                                    <p:set>
                                      <p:cBhvr>
                                        <p:cTn id="47" dur="1" fill="hold">
                                          <p:stCondLst>
                                            <p:cond delay="0"/>
                                          </p:stCondLst>
                                        </p:cTn>
                                        <p:tgtEl>
                                          <p:spTgt spid="1034"/>
                                        </p:tgtEl>
                                        <p:attrNameLst>
                                          <p:attrName>style.visibility</p:attrName>
                                        </p:attrNameLst>
                                      </p:cBhvr>
                                      <p:to>
                                        <p:strVal val="visible"/>
                                      </p:to>
                                    </p:set>
                                    <p:anim calcmode="lin" valueType="num">
                                      <p:cBhvr>
                                        <p:cTn id="48" dur="500" fill="hold"/>
                                        <p:tgtEl>
                                          <p:spTgt spid="1034"/>
                                        </p:tgtEl>
                                        <p:attrNameLst>
                                          <p:attrName>ppt_w</p:attrName>
                                        </p:attrNameLst>
                                      </p:cBhvr>
                                      <p:tavLst>
                                        <p:tav tm="0">
                                          <p:val>
                                            <p:fltVal val="0"/>
                                          </p:val>
                                        </p:tav>
                                        <p:tav tm="100000">
                                          <p:val>
                                            <p:strVal val="#ppt_w"/>
                                          </p:val>
                                        </p:tav>
                                      </p:tavLst>
                                    </p:anim>
                                    <p:anim calcmode="lin" valueType="num">
                                      <p:cBhvr>
                                        <p:cTn id="49" dur="500" fill="hold"/>
                                        <p:tgtEl>
                                          <p:spTgt spid="1034"/>
                                        </p:tgtEl>
                                        <p:attrNameLst>
                                          <p:attrName>ppt_h</p:attrName>
                                        </p:attrNameLst>
                                      </p:cBhvr>
                                      <p:tavLst>
                                        <p:tav tm="0">
                                          <p:val>
                                            <p:fltVal val="0"/>
                                          </p:val>
                                        </p:tav>
                                        <p:tav tm="100000">
                                          <p:val>
                                            <p:strVal val="#ppt_h"/>
                                          </p:val>
                                        </p:tav>
                                      </p:tavLst>
                                    </p:anim>
                                    <p:animEffect transition="in" filter="fade">
                                      <p:cBhvr>
                                        <p:cTn id="50" dur="500"/>
                                        <p:tgtEl>
                                          <p:spTgt spid="1034"/>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 calcmode="lin" valueType="num">
                                      <p:cBhvr additive="base">
                                        <p:cTn id="5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57" presetID="10" presetClass="exit" presetSubtype="0" fill="hold" nodeType="withEffect">
                                  <p:stCondLst>
                                    <p:cond delay="0"/>
                                  </p:stCondLst>
                                  <p:childTnLst>
                                    <p:animEffect transition="out" filter="fade">
                                      <p:cBhvr>
                                        <p:cTn id="58" dur="500"/>
                                        <p:tgtEl>
                                          <p:spTgt spid="1034"/>
                                        </p:tgtEl>
                                      </p:cBhvr>
                                    </p:animEffect>
                                    <p:set>
                                      <p:cBhvr>
                                        <p:cTn id="59" dur="1" fill="hold">
                                          <p:stCondLst>
                                            <p:cond delay="499"/>
                                          </p:stCondLst>
                                        </p:cTn>
                                        <p:tgtEl>
                                          <p:spTgt spid="1034"/>
                                        </p:tgtEl>
                                        <p:attrNameLst>
                                          <p:attrName>style.visibility</p:attrName>
                                        </p:attrNameLst>
                                      </p:cBhvr>
                                      <p:to>
                                        <p:strVal val="hidden"/>
                                      </p:to>
                                    </p:set>
                                  </p:childTnLst>
                                </p:cTn>
                              </p:par>
                              <p:par>
                                <p:cTn id="60" presetID="53" presetClass="entr" presetSubtype="16" fill="hold" nodeType="withEffect">
                                  <p:stCondLst>
                                    <p:cond delay="0"/>
                                  </p:stCondLst>
                                  <p:childTnLst>
                                    <p:set>
                                      <p:cBhvr>
                                        <p:cTn id="61" dur="1" fill="hold">
                                          <p:stCondLst>
                                            <p:cond delay="0"/>
                                          </p:stCondLst>
                                        </p:cTn>
                                        <p:tgtEl>
                                          <p:spTgt spid="1040"/>
                                        </p:tgtEl>
                                        <p:attrNameLst>
                                          <p:attrName>style.visibility</p:attrName>
                                        </p:attrNameLst>
                                      </p:cBhvr>
                                      <p:to>
                                        <p:strVal val="visible"/>
                                      </p:to>
                                    </p:set>
                                    <p:anim calcmode="lin" valueType="num">
                                      <p:cBhvr>
                                        <p:cTn id="62" dur="500" fill="hold"/>
                                        <p:tgtEl>
                                          <p:spTgt spid="1040"/>
                                        </p:tgtEl>
                                        <p:attrNameLst>
                                          <p:attrName>ppt_w</p:attrName>
                                        </p:attrNameLst>
                                      </p:cBhvr>
                                      <p:tavLst>
                                        <p:tav tm="0">
                                          <p:val>
                                            <p:fltVal val="0"/>
                                          </p:val>
                                        </p:tav>
                                        <p:tav tm="100000">
                                          <p:val>
                                            <p:strVal val="#ppt_w"/>
                                          </p:val>
                                        </p:tav>
                                      </p:tavLst>
                                    </p:anim>
                                    <p:anim calcmode="lin" valueType="num">
                                      <p:cBhvr>
                                        <p:cTn id="63" dur="500" fill="hold"/>
                                        <p:tgtEl>
                                          <p:spTgt spid="1040"/>
                                        </p:tgtEl>
                                        <p:attrNameLst>
                                          <p:attrName>ppt_h</p:attrName>
                                        </p:attrNameLst>
                                      </p:cBhvr>
                                      <p:tavLst>
                                        <p:tav tm="0">
                                          <p:val>
                                            <p:fltVal val="0"/>
                                          </p:val>
                                        </p:tav>
                                        <p:tav tm="100000">
                                          <p:val>
                                            <p:strVal val="#ppt_h"/>
                                          </p:val>
                                        </p:tav>
                                      </p:tavLst>
                                    </p:anim>
                                    <p:animEffect transition="in" filter="fade">
                                      <p:cBhvr>
                                        <p:cTn id="64" dur="500"/>
                                        <p:tgtEl>
                                          <p:spTgt spid="10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040"/>
                                        </p:tgtEl>
                                      </p:cBhvr>
                                    </p:animEffect>
                                    <p:set>
                                      <p:cBhvr>
                                        <p:cTn id="69" dur="1" fill="hold">
                                          <p:stCondLst>
                                            <p:cond delay="499"/>
                                          </p:stCondLst>
                                        </p:cTn>
                                        <p:tgtEl>
                                          <p:spTgt spid="1040"/>
                                        </p:tgtEl>
                                        <p:attrNameLst>
                                          <p:attrName>style.visibility</p:attrName>
                                        </p:attrNameLst>
                                      </p:cBhvr>
                                      <p:to>
                                        <p:strVal val="hidden"/>
                                      </p:to>
                                    </p:set>
                                  </p:childTnLst>
                                </p:cTn>
                              </p:par>
                              <p:par>
                                <p:cTn id="70" presetID="2" presetClass="entr" presetSubtype="1"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 calcmode="lin" valueType="num">
                                      <p:cBhvr additive="base">
                                        <p:cTn id="72" dur="1000" fill="hold"/>
                                        <p:tgtEl>
                                          <p:spTgt spid="3"/>
                                        </p:tgtEl>
                                        <p:attrNameLst>
                                          <p:attrName>ppt_x</p:attrName>
                                        </p:attrNameLst>
                                      </p:cBhvr>
                                      <p:tavLst>
                                        <p:tav tm="0">
                                          <p:val>
                                            <p:strVal val="#ppt_x"/>
                                          </p:val>
                                        </p:tav>
                                        <p:tav tm="100000">
                                          <p:val>
                                            <p:strVal val="#ppt_x"/>
                                          </p:val>
                                        </p:tav>
                                      </p:tavLst>
                                    </p:anim>
                                    <p:anim calcmode="lin" valueType="num">
                                      <p:cBhvr additive="base">
                                        <p:cTn id="73" dur="1000" fill="hold"/>
                                        <p:tgtEl>
                                          <p:spTgt spid="3"/>
                                        </p:tgtEl>
                                        <p:attrNameLst>
                                          <p:attrName>ppt_y</p:attrName>
                                        </p:attrNameLst>
                                      </p:cBhvr>
                                      <p:tavLst>
                                        <p:tav tm="0">
                                          <p:val>
                                            <p:strVal val="0-#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 calcmode="lin" valueType="num">
                                      <p:cBhvr additive="base">
                                        <p:cTn id="76"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5BC4-D03B-4A09-9313-444302FD4435}"/>
              </a:ext>
            </a:extLst>
          </p:cNvPr>
          <p:cNvSpPr>
            <a:spLocks noGrp="1"/>
          </p:cNvSpPr>
          <p:nvPr>
            <p:ph type="title"/>
          </p:nvPr>
        </p:nvSpPr>
        <p:spPr/>
        <p:txBody>
          <a:bodyPr/>
          <a:lstStyle/>
          <a:p>
            <a:r>
              <a:rPr lang="en-US" dirty="0"/>
              <a:t>Where am I from?</a:t>
            </a:r>
          </a:p>
        </p:txBody>
      </p:sp>
      <p:sp>
        <p:nvSpPr>
          <p:cNvPr id="3" name="Content Placeholder 2">
            <a:extLst>
              <a:ext uri="{FF2B5EF4-FFF2-40B4-BE49-F238E27FC236}">
                <a16:creationId xmlns:a16="http://schemas.microsoft.com/office/drawing/2014/main" id="{1B97D4BE-8163-4F58-9EB3-EA3A05CE162E}"/>
              </a:ext>
            </a:extLst>
          </p:cNvPr>
          <p:cNvSpPr>
            <a:spLocks noGrp="1"/>
          </p:cNvSpPr>
          <p:nvPr>
            <p:ph idx="1"/>
          </p:nvPr>
        </p:nvSpPr>
        <p:spPr/>
        <p:txBody>
          <a:bodyPr>
            <a:normAutofit/>
          </a:bodyPr>
          <a:lstStyle/>
          <a:p>
            <a:pPr marL="457200" indent="-457200">
              <a:buFont typeface="+mj-lt"/>
              <a:buAutoNum type="arabicPeriod"/>
            </a:pPr>
            <a:r>
              <a:rPr lang="en-US" sz="2400" b="1" dirty="0"/>
              <a:t>I am from Georgia.</a:t>
            </a:r>
          </a:p>
          <a:p>
            <a:pPr marL="457200" indent="-457200">
              <a:buFont typeface="+mj-lt"/>
              <a:buAutoNum type="arabicPeriod"/>
            </a:pPr>
            <a:r>
              <a:rPr lang="en-US" sz="2400" b="1" dirty="0"/>
              <a:t>High School</a:t>
            </a:r>
            <a:br>
              <a:rPr lang="en-US" sz="2400" b="1" dirty="0"/>
            </a:br>
            <a:r>
              <a:rPr lang="en-US" sz="2400" dirty="0" err="1"/>
              <a:t>Pebblebrook</a:t>
            </a:r>
            <a:r>
              <a:rPr lang="en-US" sz="2400" dirty="0"/>
              <a:t> in Mableton, graduated 1988 with a mediocre GPA and an average SAT score that got me into every college to which I applied. Times have changed.</a:t>
            </a:r>
          </a:p>
          <a:p>
            <a:pPr marL="457200" indent="-457200">
              <a:buFont typeface="+mj-lt"/>
              <a:buAutoNum type="arabicPeriod"/>
            </a:pPr>
            <a:r>
              <a:rPr lang="en-US" sz="2400" b="1" dirty="0"/>
              <a:t>Colleges</a:t>
            </a:r>
            <a:br>
              <a:rPr lang="en-US" sz="2400" dirty="0"/>
            </a:br>
            <a:r>
              <a:rPr lang="en-US" sz="2400" dirty="0"/>
              <a:t>Southern Technical Institute, now KSU from 1988 to 1990.</a:t>
            </a:r>
            <a:br>
              <a:rPr lang="en-US" sz="2400" dirty="0"/>
            </a:br>
            <a:r>
              <a:rPr lang="en-US" sz="2400" dirty="0"/>
              <a:t>Undergraduate from UGA in 1993 </a:t>
            </a:r>
            <a:br>
              <a:rPr lang="en-US" sz="2400" dirty="0"/>
            </a:br>
            <a:r>
              <a:rPr lang="en-US" sz="1400" dirty="0"/>
              <a:t>(a C student with an mediocre SAT score, LOL not these days)</a:t>
            </a:r>
            <a:br>
              <a:rPr lang="en-US" sz="2400" dirty="0"/>
            </a:br>
            <a:r>
              <a:rPr lang="en-US" sz="2400" dirty="0"/>
              <a:t>Masters Degree from KSU in 2017 (started under SPSU)</a:t>
            </a:r>
          </a:p>
          <a:p>
            <a:pPr marL="457200" indent="-457200">
              <a:buFont typeface="+mj-lt"/>
              <a:buAutoNum type="arabicPeriod"/>
            </a:pPr>
            <a:endParaRPr lang="en-US" sz="2400" b="1" dirty="0"/>
          </a:p>
        </p:txBody>
      </p:sp>
    </p:spTree>
    <p:extLst>
      <p:ext uri="{BB962C8B-B14F-4D97-AF65-F5344CB8AC3E}">
        <p14:creationId xmlns:p14="http://schemas.microsoft.com/office/powerpoint/2010/main" val="14084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1F37-AA07-407B-B23C-C34F29F6A0BC}"/>
              </a:ext>
            </a:extLst>
          </p:cNvPr>
          <p:cNvSpPr>
            <a:spLocks noGrp="1"/>
          </p:cNvSpPr>
          <p:nvPr>
            <p:ph type="title"/>
          </p:nvPr>
        </p:nvSpPr>
        <p:spPr/>
        <p:txBody>
          <a:bodyPr/>
          <a:lstStyle/>
          <a:p>
            <a:r>
              <a:rPr lang="en-US" dirty="0"/>
              <a:t>What I Do Every Day</a:t>
            </a:r>
          </a:p>
        </p:txBody>
      </p:sp>
      <p:sp>
        <p:nvSpPr>
          <p:cNvPr id="3" name="Content Placeholder 2">
            <a:extLst>
              <a:ext uri="{FF2B5EF4-FFF2-40B4-BE49-F238E27FC236}">
                <a16:creationId xmlns:a16="http://schemas.microsoft.com/office/drawing/2014/main" id="{5EEA7E7A-8100-4DDC-89A7-0652228CE787}"/>
              </a:ext>
            </a:extLst>
          </p:cNvPr>
          <p:cNvSpPr>
            <a:spLocks noGrp="1"/>
          </p:cNvSpPr>
          <p:nvPr>
            <p:ph idx="1"/>
          </p:nvPr>
        </p:nvSpPr>
        <p:spPr/>
        <p:txBody>
          <a:bodyPr>
            <a:normAutofit/>
          </a:bodyPr>
          <a:lstStyle/>
          <a:p>
            <a:r>
              <a:rPr lang="en-US" sz="1400" dirty="0"/>
              <a:t>Since 2010, I have been the Chief Technology Officer at HighMatch.</a:t>
            </a:r>
          </a:p>
          <a:p>
            <a:r>
              <a:rPr lang="en-US" sz="1400" dirty="0"/>
              <a:t>We create personality, cognitive, behavioral, and skills assessments that are delivered online.</a:t>
            </a:r>
          </a:p>
          <a:p>
            <a:r>
              <a:rPr lang="en-US" sz="1400" dirty="0"/>
              <a:t>Most of my job these days is design, documentation,</a:t>
            </a:r>
            <a:br>
              <a:rPr lang="en-US" sz="1400" dirty="0"/>
            </a:br>
            <a:r>
              <a:rPr lang="en-US" sz="1400" dirty="0"/>
              <a:t>recruiting, coaching, working with customers and</a:t>
            </a:r>
            <a:br>
              <a:rPr lang="en-US" sz="1400" dirty="0"/>
            </a:br>
            <a:r>
              <a:rPr lang="en-US" sz="1400" dirty="0"/>
              <a:t>vendors, and a little bit of management (I try to avoid</a:t>
            </a:r>
            <a:br>
              <a:rPr lang="en-US" sz="1400" dirty="0"/>
            </a:br>
            <a:r>
              <a:rPr lang="en-US" sz="1400" dirty="0"/>
              <a:t>hiring people who need a lot of hands-on management).</a:t>
            </a:r>
          </a:p>
          <a:p>
            <a:r>
              <a:rPr lang="en-US" sz="1400" dirty="0"/>
              <a:t>Our current tech stack is mostly:</a:t>
            </a:r>
          </a:p>
        </p:txBody>
      </p:sp>
      <p:pic>
        <p:nvPicPr>
          <p:cNvPr id="5" name="Picture 4">
            <a:extLst>
              <a:ext uri="{FF2B5EF4-FFF2-40B4-BE49-F238E27FC236}">
                <a16:creationId xmlns:a16="http://schemas.microsoft.com/office/drawing/2014/main" id="{13B09A6E-9698-466C-AE2D-B9FDF309A763}"/>
              </a:ext>
            </a:extLst>
          </p:cNvPr>
          <p:cNvPicPr>
            <a:picLocks noChangeAspect="1"/>
          </p:cNvPicPr>
          <p:nvPr/>
        </p:nvPicPr>
        <p:blipFill>
          <a:blip r:embed="rId2"/>
          <a:stretch>
            <a:fillRect/>
          </a:stretch>
        </p:blipFill>
        <p:spPr>
          <a:xfrm>
            <a:off x="6705579" y="2636723"/>
            <a:ext cx="4924489" cy="299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D5C59E4C-D4D0-BA03-CE4C-25A1853F0C9A}"/>
              </a:ext>
            </a:extLst>
          </p:cNvPr>
          <p:cNvSpPr txBox="1"/>
          <p:nvPr/>
        </p:nvSpPr>
        <p:spPr>
          <a:xfrm>
            <a:off x="1082131" y="3966967"/>
            <a:ext cx="6097836" cy="2246769"/>
          </a:xfrm>
          <a:prstGeom prst="rect">
            <a:avLst/>
          </a:prstGeom>
          <a:noFill/>
        </p:spPr>
        <p:txBody>
          <a:bodyPr wrap="square">
            <a:spAutoFit/>
          </a:bodyPr>
          <a:lstStyle/>
          <a:p>
            <a:pPr marL="342900" indent="-342900">
              <a:buFont typeface="+mj-lt"/>
              <a:buAutoNum type="arabicPeriod"/>
            </a:pPr>
            <a:r>
              <a:rPr lang="en-US" sz="1400" dirty="0"/>
              <a:t>C#</a:t>
            </a:r>
            <a:br>
              <a:rPr lang="en-US" sz="1400" dirty="0"/>
            </a:br>
            <a:r>
              <a:rPr lang="en-US" sz="1400" i="1" dirty="0"/>
              <a:t>I write C# almost every day. I am much better with</a:t>
            </a:r>
            <a:br>
              <a:rPr lang="en-US" sz="1400" i="1" dirty="0"/>
            </a:br>
            <a:r>
              <a:rPr lang="en-US" sz="1400" i="1" dirty="0"/>
              <a:t>C# than Java.</a:t>
            </a:r>
          </a:p>
          <a:p>
            <a:pPr marL="342900" indent="-342900">
              <a:buFont typeface="+mj-lt"/>
              <a:buAutoNum type="arabicPeriod"/>
            </a:pPr>
            <a:r>
              <a:rPr lang="en-US" sz="1400" dirty="0"/>
              <a:t>SQL</a:t>
            </a:r>
            <a:br>
              <a:rPr lang="en-US" sz="1400" dirty="0"/>
            </a:br>
            <a:r>
              <a:rPr lang="en-US" sz="1400" i="1" dirty="0"/>
              <a:t>I can write the craziest SQL you will ever see.</a:t>
            </a:r>
            <a:br>
              <a:rPr lang="en-US" sz="1400" i="1" dirty="0"/>
            </a:br>
            <a:r>
              <a:rPr lang="en-US" sz="1400" i="1" dirty="0"/>
              <a:t>That is not a recommendation for writing crazy SQL.</a:t>
            </a:r>
          </a:p>
          <a:p>
            <a:pPr marL="342900" indent="-342900">
              <a:buFont typeface="+mj-lt"/>
              <a:buAutoNum type="arabicPeriod"/>
            </a:pPr>
            <a:r>
              <a:rPr lang="en-US" sz="1400" dirty="0"/>
              <a:t>HTML/CSS/</a:t>
            </a:r>
            <a:r>
              <a:rPr lang="en-US" sz="1400" dirty="0" err="1"/>
              <a:t>Javascript</a:t>
            </a:r>
            <a:r>
              <a:rPr lang="en-US" sz="1400" dirty="0"/>
              <a:t>/Typescript/Angular/</a:t>
            </a:r>
            <a:r>
              <a:rPr lang="en-US" sz="1400" dirty="0" err="1"/>
              <a:t>Blazor</a:t>
            </a:r>
            <a:r>
              <a:rPr lang="en-US" sz="1400" dirty="0"/>
              <a:t>/MVC/REST</a:t>
            </a:r>
            <a:br>
              <a:rPr lang="en-US" sz="1400" dirty="0"/>
            </a:br>
            <a:r>
              <a:rPr lang="en-US" sz="1400" i="1" dirty="0"/>
              <a:t>I started doing web development in 1994.</a:t>
            </a:r>
          </a:p>
          <a:p>
            <a:pPr marL="342900" indent="-342900">
              <a:buFont typeface="+mj-lt"/>
              <a:buAutoNum type="arabicPeriod"/>
            </a:pPr>
            <a:r>
              <a:rPr lang="en-US" sz="1400" dirty="0"/>
              <a:t>Mac (development) and Linux (production)</a:t>
            </a:r>
            <a:br>
              <a:rPr lang="en-US" sz="1400" dirty="0"/>
            </a:br>
            <a:r>
              <a:rPr lang="en-US" sz="1400" i="1" dirty="0"/>
              <a:t>We still run a number of Windows servers and frameworks as well.</a:t>
            </a:r>
            <a:endParaRPr lang="en-US" sz="1400" dirty="0"/>
          </a:p>
        </p:txBody>
      </p:sp>
    </p:spTree>
    <p:extLst>
      <p:ext uri="{BB962C8B-B14F-4D97-AF65-F5344CB8AC3E}">
        <p14:creationId xmlns:p14="http://schemas.microsoft.com/office/powerpoint/2010/main" val="375458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additive="base">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 calcmode="lin" valueType="num">
                                      <p:cBhvr additive="base">
                                        <p:cTn id="3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 calcmode="lin" valueType="num">
                                      <p:cBhvr additive="base">
                                        <p:cTn id="4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 calcmode="lin" valueType="num">
                                      <p:cBhvr additive="base">
                                        <p:cTn id="4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5BC4-D03B-4A09-9313-444302FD4435}"/>
              </a:ext>
            </a:extLst>
          </p:cNvPr>
          <p:cNvSpPr>
            <a:spLocks noGrp="1"/>
          </p:cNvSpPr>
          <p:nvPr>
            <p:ph type="title"/>
          </p:nvPr>
        </p:nvSpPr>
        <p:spPr/>
        <p:txBody>
          <a:bodyPr/>
          <a:lstStyle/>
          <a:p>
            <a:r>
              <a:rPr lang="en-US" dirty="0"/>
              <a:t>Why Am I Teaching This Class?</a:t>
            </a:r>
          </a:p>
        </p:txBody>
      </p:sp>
      <p:sp>
        <p:nvSpPr>
          <p:cNvPr id="3" name="Content Placeholder 2">
            <a:extLst>
              <a:ext uri="{FF2B5EF4-FFF2-40B4-BE49-F238E27FC236}">
                <a16:creationId xmlns:a16="http://schemas.microsoft.com/office/drawing/2014/main" id="{1B97D4BE-8163-4F58-9EB3-EA3A05CE162E}"/>
              </a:ext>
            </a:extLst>
          </p:cNvPr>
          <p:cNvSpPr>
            <a:spLocks noGrp="1"/>
          </p:cNvSpPr>
          <p:nvPr>
            <p:ph idx="1"/>
          </p:nvPr>
        </p:nvSpPr>
        <p:spPr>
          <a:xfrm>
            <a:off x="1097280" y="1845734"/>
            <a:ext cx="10058400" cy="4121128"/>
          </a:xfrm>
          <a:noFill/>
        </p:spPr>
        <p:txBody>
          <a:bodyPr wrap="square">
            <a:spAutoFit/>
          </a:bodyPr>
          <a:lstStyle/>
          <a:p>
            <a:pPr marL="342900" indent="-342900" defTabSz="457200">
              <a:buFont typeface="+mj-lt"/>
              <a:buAutoNum type="arabicPeriod"/>
            </a:pPr>
            <a:r>
              <a:rPr lang="en-US" sz="2800" b="1" dirty="0">
                <a:solidFill>
                  <a:schemeClr val="tx1"/>
                </a:solidFill>
              </a:rPr>
              <a:t>I like to teach.</a:t>
            </a:r>
          </a:p>
          <a:p>
            <a:pPr marL="342900" indent="-342900" defTabSz="457200">
              <a:buFont typeface="+mj-lt"/>
              <a:buAutoNum type="arabicPeriod"/>
            </a:pPr>
            <a:r>
              <a:rPr lang="en-US" sz="2800" b="1" dirty="0">
                <a:solidFill>
                  <a:schemeClr val="tx1"/>
                </a:solidFill>
              </a:rPr>
              <a:t>Sometimes I recruit former students </a:t>
            </a:r>
            <a:r>
              <a:rPr lang="en-US" sz="2800" dirty="0">
                <a:solidFill>
                  <a:schemeClr val="tx1"/>
                </a:solidFill>
              </a:rPr>
              <a:t>to work at my company, </a:t>
            </a:r>
            <a:r>
              <a:rPr lang="en-US" sz="2800" dirty="0" err="1">
                <a:solidFill>
                  <a:schemeClr val="tx1"/>
                </a:solidFill>
              </a:rPr>
              <a:t>HighMatch</a:t>
            </a:r>
            <a:r>
              <a:rPr lang="en-US" sz="2800" dirty="0">
                <a:solidFill>
                  <a:schemeClr val="tx1"/>
                </a:solidFill>
              </a:rPr>
              <a:t>. I look for high-performing students who like to code, are strong communicators, and work well with others. I currently have 2 full-time former students and 4 part-time former students in my team.</a:t>
            </a:r>
          </a:p>
          <a:p>
            <a:pPr marL="342900" indent="-342900" defTabSz="457200">
              <a:buFont typeface="+mj-lt"/>
              <a:buAutoNum type="arabicPeriod"/>
            </a:pPr>
            <a:r>
              <a:rPr lang="en-US" sz="2800" b="1" dirty="0">
                <a:solidFill>
                  <a:schemeClr val="tx1"/>
                </a:solidFill>
              </a:rPr>
              <a:t>I plan to teach full-time someday </a:t>
            </a:r>
            <a:r>
              <a:rPr lang="en-US" sz="2800" dirty="0">
                <a:solidFill>
                  <a:schemeClr val="tx1"/>
                </a:solidFill>
              </a:rPr>
              <a:t>when I retire from the industry.</a:t>
            </a:r>
          </a:p>
          <a:p>
            <a:pPr marL="342900" indent="-342900" defTabSz="457200">
              <a:buFont typeface="+mj-lt"/>
              <a:buAutoNum type="arabicPeriod"/>
            </a:pPr>
            <a:r>
              <a:rPr lang="en-US" sz="2800" b="1" dirty="0">
                <a:solidFill>
                  <a:schemeClr val="tx1"/>
                </a:solidFill>
              </a:rPr>
              <a:t>I have made a lot of mistakes you can avoid. </a:t>
            </a:r>
            <a:r>
              <a:rPr lang="en-US" sz="2800" dirty="0">
                <a:solidFill>
                  <a:schemeClr val="tx1"/>
                </a:solidFill>
              </a:rPr>
              <a:t>I will tell you about some of them. You will wonder how I made it this far in life.</a:t>
            </a:r>
          </a:p>
        </p:txBody>
      </p:sp>
    </p:spTree>
    <p:extLst>
      <p:ext uri="{BB962C8B-B14F-4D97-AF65-F5344CB8AC3E}">
        <p14:creationId xmlns:p14="http://schemas.microsoft.com/office/powerpoint/2010/main" val="305046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2157-9712-4C97-90C2-42EBEED3E70B}"/>
              </a:ext>
            </a:extLst>
          </p:cNvPr>
          <p:cNvSpPr>
            <a:spLocks noGrp="1"/>
          </p:cNvSpPr>
          <p:nvPr>
            <p:ph type="title"/>
          </p:nvPr>
        </p:nvSpPr>
        <p:spPr/>
        <p:txBody>
          <a:bodyPr/>
          <a:lstStyle/>
          <a:p>
            <a:r>
              <a:rPr lang="en-US" dirty="0"/>
              <a:t>What I Like</a:t>
            </a:r>
          </a:p>
        </p:txBody>
      </p:sp>
      <p:pic>
        <p:nvPicPr>
          <p:cNvPr id="4" name="Picture 3">
            <a:extLst>
              <a:ext uri="{FF2B5EF4-FFF2-40B4-BE49-F238E27FC236}">
                <a16:creationId xmlns:a16="http://schemas.microsoft.com/office/drawing/2014/main" id="{B4F8159D-3155-4655-A0D1-26D38EA9D58C}"/>
              </a:ext>
            </a:extLst>
          </p:cNvPr>
          <p:cNvPicPr>
            <a:picLocks noChangeAspect="1"/>
          </p:cNvPicPr>
          <p:nvPr/>
        </p:nvPicPr>
        <p:blipFill>
          <a:blip r:embed="rId2"/>
          <a:stretch>
            <a:fillRect/>
          </a:stretch>
        </p:blipFill>
        <p:spPr>
          <a:xfrm>
            <a:off x="3257590" y="2135637"/>
            <a:ext cx="5347791" cy="3613810"/>
          </a:xfrm>
          <a:prstGeom prst="rect">
            <a:avLst/>
          </a:prstGeom>
        </p:spPr>
      </p:pic>
      <p:sp>
        <p:nvSpPr>
          <p:cNvPr id="5" name="TextBox 4">
            <a:extLst>
              <a:ext uri="{FF2B5EF4-FFF2-40B4-BE49-F238E27FC236}">
                <a16:creationId xmlns:a16="http://schemas.microsoft.com/office/drawing/2014/main" id="{8B885AE8-A7A5-4A66-879C-483A9586AA52}"/>
              </a:ext>
            </a:extLst>
          </p:cNvPr>
          <p:cNvSpPr txBox="1"/>
          <p:nvPr/>
        </p:nvSpPr>
        <p:spPr>
          <a:xfrm>
            <a:off x="1616149" y="2361156"/>
            <a:ext cx="1546673" cy="1477328"/>
          </a:xfrm>
          <a:prstGeom prst="rect">
            <a:avLst/>
          </a:prstGeom>
          <a:noFill/>
        </p:spPr>
        <p:txBody>
          <a:bodyPr wrap="square" rtlCol="0">
            <a:spAutoFit/>
          </a:bodyPr>
          <a:lstStyle/>
          <a:p>
            <a:r>
              <a:rPr lang="en-US" b="1" dirty="0"/>
              <a:t>Chloe</a:t>
            </a:r>
          </a:p>
          <a:p>
            <a:pPr marL="285750" indent="-285750">
              <a:buFontTx/>
              <a:buChar char="-"/>
            </a:pPr>
            <a:r>
              <a:rPr lang="en-US" dirty="0"/>
              <a:t>Smart</a:t>
            </a:r>
          </a:p>
          <a:p>
            <a:pPr marL="285750" indent="-285750">
              <a:buFontTx/>
              <a:buChar char="-"/>
            </a:pPr>
            <a:r>
              <a:rPr lang="en-US" dirty="0"/>
              <a:t>Barks</a:t>
            </a:r>
          </a:p>
          <a:p>
            <a:pPr marL="285750" indent="-285750">
              <a:buFontTx/>
              <a:buChar char="-"/>
            </a:pPr>
            <a:r>
              <a:rPr lang="en-US" dirty="0"/>
              <a:t>Digs</a:t>
            </a:r>
          </a:p>
          <a:p>
            <a:pPr marL="285750" indent="-285750">
              <a:buFontTx/>
              <a:buChar char="-"/>
            </a:pPr>
            <a:r>
              <a:rPr lang="en-US" dirty="0"/>
              <a:t>Territorial</a:t>
            </a:r>
          </a:p>
        </p:txBody>
      </p:sp>
      <p:sp>
        <p:nvSpPr>
          <p:cNvPr id="7" name="TextBox 6">
            <a:extLst>
              <a:ext uri="{FF2B5EF4-FFF2-40B4-BE49-F238E27FC236}">
                <a16:creationId xmlns:a16="http://schemas.microsoft.com/office/drawing/2014/main" id="{29815396-EBE7-4842-92E4-A9351AFBFA74}"/>
              </a:ext>
            </a:extLst>
          </p:cNvPr>
          <p:cNvSpPr txBox="1"/>
          <p:nvPr/>
        </p:nvSpPr>
        <p:spPr>
          <a:xfrm>
            <a:off x="8700149" y="3429000"/>
            <a:ext cx="2623380" cy="1754326"/>
          </a:xfrm>
          <a:prstGeom prst="rect">
            <a:avLst/>
          </a:prstGeom>
          <a:noFill/>
        </p:spPr>
        <p:txBody>
          <a:bodyPr wrap="square" rtlCol="0">
            <a:spAutoFit/>
          </a:bodyPr>
          <a:lstStyle/>
          <a:p>
            <a:r>
              <a:rPr lang="en-US" b="1" dirty="0"/>
              <a:t>Max</a:t>
            </a:r>
          </a:p>
          <a:p>
            <a:pPr marL="285750" indent="-285750">
              <a:buFontTx/>
              <a:buChar char="-"/>
            </a:pPr>
            <a:r>
              <a:rPr lang="en-US" dirty="0"/>
              <a:t>Not so smart</a:t>
            </a:r>
          </a:p>
          <a:p>
            <a:pPr marL="285750" indent="-285750">
              <a:buFontTx/>
              <a:buChar char="-"/>
            </a:pPr>
            <a:r>
              <a:rPr lang="en-US" dirty="0"/>
              <a:t>Great hair</a:t>
            </a:r>
          </a:p>
          <a:p>
            <a:pPr marL="285750" indent="-285750">
              <a:buFontTx/>
              <a:buChar char="-"/>
            </a:pPr>
            <a:r>
              <a:rPr lang="en-US" dirty="0"/>
              <a:t>Worships Chloe</a:t>
            </a:r>
          </a:p>
          <a:p>
            <a:pPr marL="285750" indent="-285750">
              <a:buFontTx/>
              <a:buChar char="-"/>
            </a:pPr>
            <a:r>
              <a:rPr lang="en-US" dirty="0"/>
              <a:t>Poops in the house</a:t>
            </a:r>
          </a:p>
          <a:p>
            <a:pPr marL="285750" indent="-285750">
              <a:buFontTx/>
              <a:buChar char="-"/>
            </a:pPr>
            <a:r>
              <a:rPr lang="en-US" dirty="0"/>
              <a:t>LOVES tennis balls</a:t>
            </a:r>
          </a:p>
        </p:txBody>
      </p:sp>
    </p:spTree>
    <p:extLst>
      <p:ext uri="{BB962C8B-B14F-4D97-AF65-F5344CB8AC3E}">
        <p14:creationId xmlns:p14="http://schemas.microsoft.com/office/powerpoint/2010/main" val="3109784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2157-9712-4C97-90C2-42EBEED3E70B}"/>
              </a:ext>
            </a:extLst>
          </p:cNvPr>
          <p:cNvSpPr>
            <a:spLocks noGrp="1"/>
          </p:cNvSpPr>
          <p:nvPr>
            <p:ph type="title"/>
          </p:nvPr>
        </p:nvSpPr>
        <p:spPr/>
        <p:txBody>
          <a:bodyPr/>
          <a:lstStyle/>
          <a:p>
            <a:r>
              <a:rPr lang="en-US" dirty="0"/>
              <a:t>What I Like</a:t>
            </a:r>
          </a:p>
        </p:txBody>
      </p:sp>
      <p:pic>
        <p:nvPicPr>
          <p:cNvPr id="4" name="Picture 3">
            <a:extLst>
              <a:ext uri="{FF2B5EF4-FFF2-40B4-BE49-F238E27FC236}">
                <a16:creationId xmlns:a16="http://schemas.microsoft.com/office/drawing/2014/main" id="{98C88B9A-579E-456C-958E-F6E428A8876A}"/>
              </a:ext>
            </a:extLst>
          </p:cNvPr>
          <p:cNvPicPr>
            <a:picLocks noChangeAspect="1"/>
          </p:cNvPicPr>
          <p:nvPr/>
        </p:nvPicPr>
        <p:blipFill>
          <a:blip r:embed="rId2"/>
          <a:stretch>
            <a:fillRect/>
          </a:stretch>
        </p:blipFill>
        <p:spPr>
          <a:xfrm>
            <a:off x="3957182" y="1978067"/>
            <a:ext cx="4109580" cy="4109580"/>
          </a:xfrm>
          <a:prstGeom prst="rect">
            <a:avLst/>
          </a:prstGeom>
        </p:spPr>
      </p:pic>
      <p:sp>
        <p:nvSpPr>
          <p:cNvPr id="6" name="TextBox 5">
            <a:extLst>
              <a:ext uri="{FF2B5EF4-FFF2-40B4-BE49-F238E27FC236}">
                <a16:creationId xmlns:a16="http://schemas.microsoft.com/office/drawing/2014/main" id="{62C44220-48C5-462E-AED9-8E0D589B4805}"/>
              </a:ext>
            </a:extLst>
          </p:cNvPr>
          <p:cNvSpPr txBox="1"/>
          <p:nvPr/>
        </p:nvSpPr>
        <p:spPr>
          <a:xfrm>
            <a:off x="1382233" y="3740668"/>
            <a:ext cx="2574949" cy="1754326"/>
          </a:xfrm>
          <a:prstGeom prst="rect">
            <a:avLst/>
          </a:prstGeom>
          <a:noFill/>
        </p:spPr>
        <p:txBody>
          <a:bodyPr wrap="square" rtlCol="0">
            <a:spAutoFit/>
          </a:bodyPr>
          <a:lstStyle/>
          <a:p>
            <a:r>
              <a:rPr lang="en-US" b="1" dirty="0"/>
              <a:t>Poe</a:t>
            </a:r>
          </a:p>
          <a:p>
            <a:pPr marL="285750" indent="-285750">
              <a:buFontTx/>
              <a:buChar char="-"/>
            </a:pPr>
            <a:r>
              <a:rPr lang="en-US" dirty="0"/>
              <a:t>Lazy… so lazy he must be hand-fed</a:t>
            </a:r>
          </a:p>
          <a:p>
            <a:pPr marL="285750" indent="-285750">
              <a:buFontTx/>
              <a:buChar char="-"/>
            </a:pPr>
            <a:r>
              <a:rPr lang="en-US" dirty="0"/>
              <a:t>Giant (for his breed)</a:t>
            </a:r>
          </a:p>
          <a:p>
            <a:pPr marL="285750" indent="-285750">
              <a:buFontTx/>
              <a:buChar char="-"/>
            </a:pPr>
            <a:r>
              <a:rPr lang="en-US" dirty="0"/>
              <a:t>Wants to be </a:t>
            </a:r>
            <a:r>
              <a:rPr lang="en-US" dirty="0" err="1"/>
              <a:t>Girlie’s</a:t>
            </a:r>
            <a:r>
              <a:rPr lang="en-US" dirty="0"/>
              <a:t> boyfriend</a:t>
            </a:r>
          </a:p>
        </p:txBody>
      </p:sp>
      <p:sp>
        <p:nvSpPr>
          <p:cNvPr id="7" name="TextBox 6">
            <a:extLst>
              <a:ext uri="{FF2B5EF4-FFF2-40B4-BE49-F238E27FC236}">
                <a16:creationId xmlns:a16="http://schemas.microsoft.com/office/drawing/2014/main" id="{43200551-39EC-4D5C-89F2-8A7F86EECE59}"/>
              </a:ext>
            </a:extLst>
          </p:cNvPr>
          <p:cNvSpPr txBox="1"/>
          <p:nvPr/>
        </p:nvSpPr>
        <p:spPr>
          <a:xfrm>
            <a:off x="8437324" y="2101846"/>
            <a:ext cx="2718356" cy="2862322"/>
          </a:xfrm>
          <a:prstGeom prst="rect">
            <a:avLst/>
          </a:prstGeom>
          <a:noFill/>
        </p:spPr>
        <p:txBody>
          <a:bodyPr wrap="square" rtlCol="0">
            <a:spAutoFit/>
          </a:bodyPr>
          <a:lstStyle/>
          <a:p>
            <a:r>
              <a:rPr lang="en-US" b="1" dirty="0"/>
              <a:t>Girlie</a:t>
            </a:r>
          </a:p>
          <a:p>
            <a:pPr marL="285750" indent="-285750">
              <a:buFontTx/>
              <a:buChar char="-"/>
            </a:pPr>
            <a:r>
              <a:rPr lang="en-US" dirty="0"/>
              <a:t>Belongs to Jeff’s college age daughter, Lyndsey</a:t>
            </a:r>
          </a:p>
          <a:p>
            <a:pPr marL="285750" indent="-285750">
              <a:buFontTx/>
              <a:buChar char="-"/>
            </a:pPr>
            <a:r>
              <a:rPr lang="en-US" dirty="0"/>
              <a:t>Every morning, pushes open her tank, jumps out, runs into the Dining Room, and curls up next to the piano</a:t>
            </a:r>
          </a:p>
          <a:p>
            <a:pPr marL="285750" indent="-285750">
              <a:buFontTx/>
              <a:buChar char="-"/>
            </a:pPr>
            <a:r>
              <a:rPr lang="en-US" dirty="0"/>
              <a:t>Thinks Poe should work out a little bit</a:t>
            </a:r>
          </a:p>
        </p:txBody>
      </p:sp>
    </p:spTree>
    <p:extLst>
      <p:ext uri="{BB962C8B-B14F-4D97-AF65-F5344CB8AC3E}">
        <p14:creationId xmlns:p14="http://schemas.microsoft.com/office/powerpoint/2010/main" val="2830222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4A2C-46A3-4FB4-A2A2-8F8C236233CD}"/>
              </a:ext>
            </a:extLst>
          </p:cNvPr>
          <p:cNvSpPr>
            <a:spLocks noGrp="1"/>
          </p:cNvSpPr>
          <p:nvPr>
            <p:ph type="title"/>
          </p:nvPr>
        </p:nvSpPr>
        <p:spPr/>
        <p:txBody>
          <a:bodyPr/>
          <a:lstStyle/>
          <a:p>
            <a:r>
              <a:rPr lang="en-US" dirty="0"/>
              <a:t>What I like</a:t>
            </a:r>
          </a:p>
        </p:txBody>
      </p:sp>
      <p:pic>
        <p:nvPicPr>
          <p:cNvPr id="6" name="Picture 5">
            <a:extLst>
              <a:ext uri="{FF2B5EF4-FFF2-40B4-BE49-F238E27FC236}">
                <a16:creationId xmlns:a16="http://schemas.microsoft.com/office/drawing/2014/main" id="{429FBF91-EC65-476F-8B41-164F93AD6A4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7000"/>
                    </a14:imgEffect>
                  </a14:imgLayer>
                </a14:imgProps>
              </a:ext>
            </a:extLst>
          </a:blip>
          <a:stretch>
            <a:fillRect/>
          </a:stretch>
        </p:blipFill>
        <p:spPr>
          <a:xfrm>
            <a:off x="4825158" y="2210844"/>
            <a:ext cx="2321681" cy="3795385"/>
          </a:xfrm>
          <a:prstGeom prst="rect">
            <a:avLst/>
          </a:prstGeom>
        </p:spPr>
      </p:pic>
      <p:sp>
        <p:nvSpPr>
          <p:cNvPr id="8" name="TextBox 7">
            <a:extLst>
              <a:ext uri="{FF2B5EF4-FFF2-40B4-BE49-F238E27FC236}">
                <a16:creationId xmlns:a16="http://schemas.microsoft.com/office/drawing/2014/main" id="{2208CF00-45DE-403A-A89F-07266ADAA0CF}"/>
              </a:ext>
            </a:extLst>
          </p:cNvPr>
          <p:cNvSpPr txBox="1"/>
          <p:nvPr/>
        </p:nvSpPr>
        <p:spPr>
          <a:xfrm>
            <a:off x="2722474" y="2290457"/>
            <a:ext cx="2242159" cy="1477328"/>
          </a:xfrm>
          <a:prstGeom prst="rect">
            <a:avLst/>
          </a:prstGeom>
          <a:noFill/>
        </p:spPr>
        <p:txBody>
          <a:bodyPr wrap="square" rtlCol="0">
            <a:spAutoFit/>
          </a:bodyPr>
          <a:lstStyle/>
          <a:p>
            <a:r>
              <a:rPr lang="en-US" b="1" dirty="0"/>
              <a:t>Lyndsey</a:t>
            </a:r>
          </a:p>
          <a:p>
            <a:pPr marL="285750" indent="-285750">
              <a:buFontTx/>
              <a:buChar char="-"/>
            </a:pPr>
            <a:r>
              <a:rPr lang="en-US" dirty="0"/>
              <a:t>Senior at Rider University, NJ</a:t>
            </a:r>
          </a:p>
          <a:p>
            <a:pPr marL="285750" indent="-285750">
              <a:buFontTx/>
              <a:buChar char="-"/>
            </a:pPr>
            <a:r>
              <a:rPr lang="en-US" dirty="0"/>
              <a:t>Musician and performer</a:t>
            </a:r>
          </a:p>
        </p:txBody>
      </p:sp>
      <p:sp>
        <p:nvSpPr>
          <p:cNvPr id="9" name="TextBox 8">
            <a:extLst>
              <a:ext uri="{FF2B5EF4-FFF2-40B4-BE49-F238E27FC236}">
                <a16:creationId xmlns:a16="http://schemas.microsoft.com/office/drawing/2014/main" id="{09490F7F-23A2-4911-93D8-2EF5E5742CE5}"/>
              </a:ext>
            </a:extLst>
          </p:cNvPr>
          <p:cNvSpPr txBox="1"/>
          <p:nvPr/>
        </p:nvSpPr>
        <p:spPr>
          <a:xfrm>
            <a:off x="7398033" y="2361155"/>
            <a:ext cx="2962066" cy="1754326"/>
          </a:xfrm>
          <a:prstGeom prst="rect">
            <a:avLst/>
          </a:prstGeom>
          <a:noFill/>
        </p:spPr>
        <p:txBody>
          <a:bodyPr wrap="square" rtlCol="0">
            <a:spAutoFit/>
          </a:bodyPr>
          <a:lstStyle/>
          <a:p>
            <a:r>
              <a:rPr lang="en-US" b="1" dirty="0"/>
              <a:t>Sydney</a:t>
            </a:r>
          </a:p>
          <a:p>
            <a:pPr marL="285750" indent="-285750">
              <a:buFontTx/>
              <a:buChar char="-"/>
            </a:pPr>
            <a:r>
              <a:rPr lang="en-US" dirty="0"/>
              <a:t>Senior in High school</a:t>
            </a:r>
          </a:p>
          <a:p>
            <a:pPr marL="285750" indent="-285750">
              <a:buFontTx/>
              <a:buChar char="-"/>
            </a:pPr>
            <a:r>
              <a:rPr lang="en-US" dirty="0"/>
              <a:t>Future salon owner</a:t>
            </a:r>
          </a:p>
          <a:p>
            <a:pPr marL="285750" indent="-285750">
              <a:buFontTx/>
              <a:buChar char="-"/>
            </a:pPr>
            <a:r>
              <a:rPr lang="en-US" dirty="0"/>
              <a:t>Has a giant Great Pyrenes named Mango</a:t>
            </a:r>
          </a:p>
          <a:p>
            <a:pPr marL="285750" indent="-285750">
              <a:buFontTx/>
              <a:buChar char="-"/>
            </a:pPr>
            <a:endParaRPr lang="en-US" dirty="0"/>
          </a:p>
        </p:txBody>
      </p:sp>
      <p:pic>
        <p:nvPicPr>
          <p:cNvPr id="4" name="Picture 3" descr="A dog lying on the floor&#10;&#10;Description automatically generated">
            <a:extLst>
              <a:ext uri="{FF2B5EF4-FFF2-40B4-BE49-F238E27FC236}">
                <a16:creationId xmlns:a16="http://schemas.microsoft.com/office/drawing/2014/main" id="{BB06C380-A2A1-DFAB-6FA1-3221DB46A50E}"/>
              </a:ext>
            </a:extLst>
          </p:cNvPr>
          <p:cNvPicPr>
            <a:picLocks noChangeAspect="1"/>
          </p:cNvPicPr>
          <p:nvPr/>
        </p:nvPicPr>
        <p:blipFill>
          <a:blip r:embed="rId4"/>
          <a:stretch>
            <a:fillRect/>
          </a:stretch>
        </p:blipFill>
        <p:spPr>
          <a:xfrm>
            <a:off x="8120967" y="4108536"/>
            <a:ext cx="1516197" cy="2021596"/>
          </a:xfrm>
          <a:prstGeom prst="rect">
            <a:avLst/>
          </a:prstGeom>
        </p:spPr>
      </p:pic>
      <p:pic>
        <p:nvPicPr>
          <p:cNvPr id="7" name="Picture 6" descr="A person holding a dog&#10;&#10;Description automatically generated">
            <a:extLst>
              <a:ext uri="{FF2B5EF4-FFF2-40B4-BE49-F238E27FC236}">
                <a16:creationId xmlns:a16="http://schemas.microsoft.com/office/drawing/2014/main" id="{24B84E88-6EC2-4FDD-0D10-B80A9F913D90}"/>
              </a:ext>
            </a:extLst>
          </p:cNvPr>
          <p:cNvPicPr>
            <a:picLocks noChangeAspect="1"/>
          </p:cNvPicPr>
          <p:nvPr/>
        </p:nvPicPr>
        <p:blipFill>
          <a:blip r:embed="rId5"/>
          <a:stretch>
            <a:fillRect/>
          </a:stretch>
        </p:blipFill>
        <p:spPr>
          <a:xfrm>
            <a:off x="10479090" y="1867059"/>
            <a:ext cx="1542666" cy="2742518"/>
          </a:xfrm>
          <a:prstGeom prst="rect">
            <a:avLst/>
          </a:prstGeom>
        </p:spPr>
      </p:pic>
      <p:pic>
        <p:nvPicPr>
          <p:cNvPr id="11" name="Picture 10" descr="A person and person standing in front of a sign&#10;&#10;Description automatically generated">
            <a:extLst>
              <a:ext uri="{FF2B5EF4-FFF2-40B4-BE49-F238E27FC236}">
                <a16:creationId xmlns:a16="http://schemas.microsoft.com/office/drawing/2014/main" id="{C2E9DA49-69AA-FB8D-D32E-AF45A08DF037}"/>
              </a:ext>
            </a:extLst>
          </p:cNvPr>
          <p:cNvPicPr>
            <a:picLocks noChangeAspect="1"/>
          </p:cNvPicPr>
          <p:nvPr/>
        </p:nvPicPr>
        <p:blipFill>
          <a:blip r:embed="rId6"/>
          <a:stretch>
            <a:fillRect/>
          </a:stretch>
        </p:blipFill>
        <p:spPr>
          <a:xfrm>
            <a:off x="2335407" y="4969987"/>
            <a:ext cx="2321681" cy="1308249"/>
          </a:xfrm>
          <a:prstGeom prst="rect">
            <a:avLst/>
          </a:prstGeom>
        </p:spPr>
      </p:pic>
      <p:pic>
        <p:nvPicPr>
          <p:cNvPr id="13" name="Picture 12" descr="A person and person walking on a dock with a guitar&#10;&#10;Description automatically generated">
            <a:extLst>
              <a:ext uri="{FF2B5EF4-FFF2-40B4-BE49-F238E27FC236}">
                <a16:creationId xmlns:a16="http://schemas.microsoft.com/office/drawing/2014/main" id="{2454711B-BC08-0508-FF75-A19C058906C4}"/>
              </a:ext>
            </a:extLst>
          </p:cNvPr>
          <p:cNvPicPr>
            <a:picLocks noChangeAspect="1"/>
          </p:cNvPicPr>
          <p:nvPr/>
        </p:nvPicPr>
        <p:blipFill rotWithShape="1">
          <a:blip r:embed="rId7"/>
          <a:srcRect t="19759" r="35935"/>
          <a:stretch/>
        </p:blipFill>
        <p:spPr>
          <a:xfrm>
            <a:off x="593170" y="1867059"/>
            <a:ext cx="1642240" cy="2742518"/>
          </a:xfrm>
          <a:prstGeom prst="rect">
            <a:avLst/>
          </a:prstGeom>
        </p:spPr>
      </p:pic>
    </p:spTree>
    <p:extLst>
      <p:ext uri="{BB962C8B-B14F-4D97-AF65-F5344CB8AC3E}">
        <p14:creationId xmlns:p14="http://schemas.microsoft.com/office/powerpoint/2010/main" val="126972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7748</TotalTime>
  <Words>1695</Words>
  <Application>Microsoft Macintosh PowerPoint</Application>
  <PresentationFormat>Widescreen</PresentationFormat>
  <Paragraphs>127</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Calibri Light</vt:lpstr>
      <vt:lpstr>Wingdings</vt:lpstr>
      <vt:lpstr>Retrospect</vt:lpstr>
      <vt:lpstr>Software Testing and Quality Assurance</vt:lpstr>
      <vt:lpstr>Welcome!</vt:lpstr>
      <vt:lpstr>About Me</vt:lpstr>
      <vt:lpstr>Where am I from?</vt:lpstr>
      <vt:lpstr>What I Do Every Day</vt:lpstr>
      <vt:lpstr>Why Am I Teaching This Class?</vt:lpstr>
      <vt:lpstr>What I Like</vt:lpstr>
      <vt:lpstr>What I Like</vt:lpstr>
      <vt:lpstr>What I like</vt:lpstr>
      <vt:lpstr>What I Like</vt:lpstr>
      <vt:lpstr>What to Expect in the Course</vt:lpstr>
      <vt:lpstr>Speaking of source control and git…</vt:lpstr>
      <vt:lpstr>Speaking of Coding…</vt:lpstr>
      <vt:lpstr>Coding makes me anxious…</vt:lpstr>
      <vt:lpstr>What to Expect in my Classroom</vt:lpstr>
      <vt:lpstr>I Want You to Graduate With…</vt:lpstr>
      <vt:lpstr>This Wednesday</vt:lpstr>
      <vt:lpstr>Software Testing and Quality Assurance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Adkisson</dc:creator>
  <cp:lastModifiedBy>Jeff Adkisson</cp:lastModifiedBy>
  <cp:revision>119</cp:revision>
  <dcterms:created xsi:type="dcterms:W3CDTF">2018-02-20T23:25:10Z</dcterms:created>
  <dcterms:modified xsi:type="dcterms:W3CDTF">2024-08-12T22:17:54Z</dcterms:modified>
</cp:coreProperties>
</file>